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6"/>
  </p:notesMasterIdLst>
  <p:handoutMasterIdLst>
    <p:handoutMasterId r:id="rId47"/>
  </p:handoutMasterIdLst>
  <p:sldIdLst>
    <p:sldId id="262" r:id="rId3"/>
    <p:sldId id="263" r:id="rId4"/>
    <p:sldId id="264" r:id="rId5"/>
    <p:sldId id="265" r:id="rId6"/>
    <p:sldId id="266" r:id="rId7"/>
    <p:sldId id="267" r:id="rId8"/>
    <p:sldId id="303" r:id="rId9"/>
    <p:sldId id="304" r:id="rId10"/>
    <p:sldId id="305" r:id="rId11"/>
    <p:sldId id="268" r:id="rId12"/>
    <p:sldId id="270" r:id="rId13"/>
    <p:sldId id="273" r:id="rId14"/>
    <p:sldId id="271" r:id="rId15"/>
    <p:sldId id="272" r:id="rId16"/>
    <p:sldId id="274" r:id="rId17"/>
    <p:sldId id="308" r:id="rId18"/>
    <p:sldId id="275" r:id="rId19"/>
    <p:sldId id="276" r:id="rId20"/>
    <p:sldId id="277" r:id="rId21"/>
    <p:sldId id="278" r:id="rId22"/>
    <p:sldId id="279" r:id="rId23"/>
    <p:sldId id="280" r:id="rId24"/>
    <p:sldId id="306" r:id="rId25"/>
    <p:sldId id="283" r:id="rId26"/>
    <p:sldId id="282" r:id="rId27"/>
    <p:sldId id="284" r:id="rId28"/>
    <p:sldId id="285" r:id="rId29"/>
    <p:sldId id="286" r:id="rId30"/>
    <p:sldId id="287" r:id="rId31"/>
    <p:sldId id="300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8" r:id="rId41"/>
    <p:sldId id="297" r:id="rId42"/>
    <p:sldId id="301" r:id="rId43"/>
    <p:sldId id="302" r:id="rId44"/>
    <p:sldId id="299" r:id="rId45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303"/>
    <a:srgbClr val="A50303"/>
    <a:srgbClr val="B10303"/>
    <a:srgbClr val="B50303"/>
    <a:srgbClr val="BD0303"/>
    <a:srgbClr val="D10303"/>
    <a:srgbClr val="C91D0B"/>
    <a:srgbClr val="BE2216"/>
    <a:srgbClr val="B41F21"/>
    <a:srgbClr val="99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5444" autoAdjust="0"/>
  </p:normalViewPr>
  <p:slideViewPr>
    <p:cSldViewPr>
      <p:cViewPr varScale="1">
        <p:scale>
          <a:sx n="147" d="100"/>
          <a:sy n="147" d="100"/>
        </p:scale>
        <p:origin x="16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3C872-E425-46FF-86C5-4CB0A01BDEBE}" type="datetimeFigureOut">
              <a:rPr lang="nl-NL" smtClean="0"/>
              <a:t>10-11-2025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5B549-A98D-4178-AB3A-49D724E255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087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B8BBD-B5BD-4047-8DE7-11A1FA9182B8}" type="datetimeFigureOut">
              <a:rPr lang="nl-NL" smtClean="0"/>
              <a:t>10-11-2025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E3770-72A5-40BC-B90D-F6F4E33D83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712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*Bibliography</a:t>
            </a:r>
            <a:r>
              <a:rPr lang="en-GB" baseline="0" dirty="0"/>
              <a:t> only appears when used as </a:t>
            </a:r>
            <a:r>
              <a:rPr lang="en-GB" baseline="0" dirty="0" err="1"/>
              <a:t>cititations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E3770-72A5-40BC-B90D-F6F4E33D83A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77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	Place the float here, i.e., approximately at the same point it occurs in the source text (however, not exactly at the spot)</a:t>
            </a:r>
          </a:p>
          <a:p>
            <a:r>
              <a:rPr lang="en-US" dirty="0"/>
              <a:t>t	Position at the top of the page.</a:t>
            </a:r>
          </a:p>
          <a:p>
            <a:r>
              <a:rPr lang="en-US" dirty="0"/>
              <a:t>b	Position at the bottom of the page.</a:t>
            </a:r>
          </a:p>
          <a:p>
            <a:r>
              <a:rPr lang="en-US" dirty="0"/>
              <a:t>p	Put on a special page for floats only.</a:t>
            </a:r>
          </a:p>
          <a:p>
            <a:r>
              <a:rPr lang="en-US" dirty="0"/>
              <a:t>!	Override internal parameters </a:t>
            </a:r>
            <a:r>
              <a:rPr lang="en-US" dirty="0" err="1"/>
              <a:t>LaTeX</a:t>
            </a:r>
            <a:r>
              <a:rPr lang="en-US" dirty="0"/>
              <a:t> uses for determining "good" float positions.</a:t>
            </a:r>
          </a:p>
          <a:p>
            <a:r>
              <a:rPr lang="en-US" dirty="0"/>
              <a:t>H	Places the float at precisely the location in the LATEX code. Requires the float package, though may cause problems occasionally. This is somewhat equivalent to h!.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E3770-72A5-40BC-B90D-F6F4E33D83A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87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5"/>
          <p:cNvSpPr>
            <a:spLocks noGrp="1"/>
          </p:cNvSpPr>
          <p:nvPr>
            <p:ph type="title" hasCustomPrompt="1"/>
          </p:nvPr>
        </p:nvSpPr>
        <p:spPr>
          <a:xfrm>
            <a:off x="460375" y="2643758"/>
            <a:ext cx="8669974" cy="1139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/>
            </a:lvl1pPr>
          </a:lstStyle>
          <a:p>
            <a:r>
              <a:rPr lang="en-GB" dirty="0" err="1"/>
              <a:t>Titel</a:t>
            </a:r>
            <a:r>
              <a:rPr lang="en-GB" dirty="0"/>
              <a:t> van </a:t>
            </a:r>
            <a:r>
              <a:rPr lang="en-GB" dirty="0" err="1"/>
              <a:t>presentatie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97514" y="851178"/>
            <a:ext cx="3914645" cy="338234"/>
          </a:xfrm>
          <a:custGeom>
            <a:avLst/>
            <a:gdLst>
              <a:gd name="connsiteX0" fmla="*/ 0 w 3888432"/>
              <a:gd name="connsiteY0" fmla="*/ 0 h 360635"/>
              <a:gd name="connsiteX1" fmla="*/ 3888432 w 3888432"/>
              <a:gd name="connsiteY1" fmla="*/ 0 h 360635"/>
              <a:gd name="connsiteX2" fmla="*/ 3888432 w 3888432"/>
              <a:gd name="connsiteY2" fmla="*/ 360635 h 360635"/>
              <a:gd name="connsiteX3" fmla="*/ 0 w 3888432"/>
              <a:gd name="connsiteY3" fmla="*/ 360635 h 360635"/>
              <a:gd name="connsiteX4" fmla="*/ 0 w 3888432"/>
              <a:gd name="connsiteY4" fmla="*/ 0 h 360635"/>
              <a:gd name="connsiteX0" fmla="*/ 34290 w 3888432"/>
              <a:gd name="connsiteY0" fmla="*/ 0 h 360635"/>
              <a:gd name="connsiteX1" fmla="*/ 3888432 w 3888432"/>
              <a:gd name="connsiteY1" fmla="*/ 0 h 360635"/>
              <a:gd name="connsiteX2" fmla="*/ 3888432 w 3888432"/>
              <a:gd name="connsiteY2" fmla="*/ 360635 h 360635"/>
              <a:gd name="connsiteX3" fmla="*/ 0 w 3888432"/>
              <a:gd name="connsiteY3" fmla="*/ 360635 h 360635"/>
              <a:gd name="connsiteX4" fmla="*/ 34290 w 3888432"/>
              <a:gd name="connsiteY4" fmla="*/ 0 h 360635"/>
              <a:gd name="connsiteX0" fmla="*/ 0 w 3854142"/>
              <a:gd name="connsiteY0" fmla="*/ 0 h 360635"/>
              <a:gd name="connsiteX1" fmla="*/ 3854142 w 3854142"/>
              <a:gd name="connsiteY1" fmla="*/ 0 h 360635"/>
              <a:gd name="connsiteX2" fmla="*/ 3854142 w 3854142"/>
              <a:gd name="connsiteY2" fmla="*/ 360635 h 360635"/>
              <a:gd name="connsiteX3" fmla="*/ 3810 w 3854142"/>
              <a:gd name="connsiteY3" fmla="*/ 360635 h 360635"/>
              <a:gd name="connsiteX4" fmla="*/ 0 w 3854142"/>
              <a:gd name="connsiteY4" fmla="*/ 0 h 360635"/>
              <a:gd name="connsiteX0" fmla="*/ 0 w 3903672"/>
              <a:gd name="connsiteY0" fmla="*/ 7620 h 360635"/>
              <a:gd name="connsiteX1" fmla="*/ 3903672 w 3903672"/>
              <a:gd name="connsiteY1" fmla="*/ 0 h 360635"/>
              <a:gd name="connsiteX2" fmla="*/ 3903672 w 3903672"/>
              <a:gd name="connsiteY2" fmla="*/ 360635 h 360635"/>
              <a:gd name="connsiteX3" fmla="*/ 53340 w 3903672"/>
              <a:gd name="connsiteY3" fmla="*/ 360635 h 360635"/>
              <a:gd name="connsiteX4" fmla="*/ 0 w 3903672"/>
              <a:gd name="connsiteY4" fmla="*/ 7620 h 360635"/>
              <a:gd name="connsiteX0" fmla="*/ 0 w 3903672"/>
              <a:gd name="connsiteY0" fmla="*/ 7620 h 360635"/>
              <a:gd name="connsiteX1" fmla="*/ 3903672 w 3903672"/>
              <a:gd name="connsiteY1" fmla="*/ 0 h 360635"/>
              <a:gd name="connsiteX2" fmla="*/ 3903672 w 3903672"/>
              <a:gd name="connsiteY2" fmla="*/ 360635 h 360635"/>
              <a:gd name="connsiteX3" fmla="*/ 3810 w 3903672"/>
              <a:gd name="connsiteY3" fmla="*/ 356825 h 360635"/>
              <a:gd name="connsiteX4" fmla="*/ 0 w 3903672"/>
              <a:gd name="connsiteY4" fmla="*/ 7620 h 360635"/>
              <a:gd name="connsiteX0" fmla="*/ 0 w 3914645"/>
              <a:gd name="connsiteY0" fmla="*/ 7620 h 360635"/>
              <a:gd name="connsiteX1" fmla="*/ 3914645 w 3914645"/>
              <a:gd name="connsiteY1" fmla="*/ 0 h 360635"/>
              <a:gd name="connsiteX2" fmla="*/ 3914645 w 3914645"/>
              <a:gd name="connsiteY2" fmla="*/ 360635 h 360635"/>
              <a:gd name="connsiteX3" fmla="*/ 14783 w 3914645"/>
              <a:gd name="connsiteY3" fmla="*/ 356825 h 360635"/>
              <a:gd name="connsiteX4" fmla="*/ 0 w 3914645"/>
              <a:gd name="connsiteY4" fmla="*/ 7620 h 360635"/>
              <a:gd name="connsiteX0" fmla="*/ 0 w 3914645"/>
              <a:gd name="connsiteY0" fmla="*/ 7620 h 364141"/>
              <a:gd name="connsiteX1" fmla="*/ 3914645 w 3914645"/>
              <a:gd name="connsiteY1" fmla="*/ 0 h 364141"/>
              <a:gd name="connsiteX2" fmla="*/ 3914645 w 3914645"/>
              <a:gd name="connsiteY2" fmla="*/ 360635 h 364141"/>
              <a:gd name="connsiteX3" fmla="*/ 153 w 3914645"/>
              <a:gd name="connsiteY3" fmla="*/ 364141 h 364141"/>
              <a:gd name="connsiteX4" fmla="*/ 0 w 3914645"/>
              <a:gd name="connsiteY4" fmla="*/ 7620 h 364141"/>
              <a:gd name="connsiteX0" fmla="*/ 0 w 3914645"/>
              <a:gd name="connsiteY0" fmla="*/ 0 h 367494"/>
              <a:gd name="connsiteX1" fmla="*/ 3914645 w 3914645"/>
              <a:gd name="connsiteY1" fmla="*/ 3353 h 367494"/>
              <a:gd name="connsiteX2" fmla="*/ 3914645 w 3914645"/>
              <a:gd name="connsiteY2" fmla="*/ 363988 h 367494"/>
              <a:gd name="connsiteX3" fmla="*/ 153 w 3914645"/>
              <a:gd name="connsiteY3" fmla="*/ 367494 h 367494"/>
              <a:gd name="connsiteX4" fmla="*/ 0 w 3914645"/>
              <a:gd name="connsiteY4" fmla="*/ 0 h 367494"/>
              <a:gd name="connsiteX0" fmla="*/ 0 w 3914645"/>
              <a:gd name="connsiteY0" fmla="*/ 0 h 363988"/>
              <a:gd name="connsiteX1" fmla="*/ 3914645 w 3914645"/>
              <a:gd name="connsiteY1" fmla="*/ 3353 h 363988"/>
              <a:gd name="connsiteX2" fmla="*/ 3914645 w 3914645"/>
              <a:gd name="connsiteY2" fmla="*/ 363988 h 363988"/>
              <a:gd name="connsiteX3" fmla="*/ 153 w 3914645"/>
              <a:gd name="connsiteY3" fmla="*/ 356521 h 363988"/>
              <a:gd name="connsiteX4" fmla="*/ 0 w 3914645"/>
              <a:gd name="connsiteY4" fmla="*/ 0 h 363988"/>
              <a:gd name="connsiteX0" fmla="*/ 0 w 3914645"/>
              <a:gd name="connsiteY0" fmla="*/ 0 h 363988"/>
              <a:gd name="connsiteX1" fmla="*/ 3914645 w 3914645"/>
              <a:gd name="connsiteY1" fmla="*/ 3353 h 363988"/>
              <a:gd name="connsiteX2" fmla="*/ 3914645 w 3914645"/>
              <a:gd name="connsiteY2" fmla="*/ 363988 h 363988"/>
              <a:gd name="connsiteX3" fmla="*/ 3810 w 3914645"/>
              <a:gd name="connsiteY3" fmla="*/ 349206 h 363988"/>
              <a:gd name="connsiteX4" fmla="*/ 0 w 3914645"/>
              <a:gd name="connsiteY4" fmla="*/ 0 h 363988"/>
              <a:gd name="connsiteX0" fmla="*/ 0 w 3914645"/>
              <a:gd name="connsiteY0" fmla="*/ 0 h 349206"/>
              <a:gd name="connsiteX1" fmla="*/ 3914645 w 3914645"/>
              <a:gd name="connsiteY1" fmla="*/ 3353 h 349206"/>
              <a:gd name="connsiteX2" fmla="*/ 3914645 w 3914645"/>
              <a:gd name="connsiteY2" fmla="*/ 345700 h 349206"/>
              <a:gd name="connsiteX3" fmla="*/ 3810 w 3914645"/>
              <a:gd name="connsiteY3" fmla="*/ 349206 h 349206"/>
              <a:gd name="connsiteX4" fmla="*/ 0 w 3914645"/>
              <a:gd name="connsiteY4" fmla="*/ 0 h 349206"/>
              <a:gd name="connsiteX0" fmla="*/ 0 w 3914645"/>
              <a:gd name="connsiteY0" fmla="*/ 7619 h 345853"/>
              <a:gd name="connsiteX1" fmla="*/ 3914645 w 3914645"/>
              <a:gd name="connsiteY1" fmla="*/ 0 h 345853"/>
              <a:gd name="connsiteX2" fmla="*/ 3914645 w 3914645"/>
              <a:gd name="connsiteY2" fmla="*/ 342347 h 345853"/>
              <a:gd name="connsiteX3" fmla="*/ 3810 w 3914645"/>
              <a:gd name="connsiteY3" fmla="*/ 345853 h 345853"/>
              <a:gd name="connsiteX4" fmla="*/ 0 w 3914645"/>
              <a:gd name="connsiteY4" fmla="*/ 7619 h 345853"/>
              <a:gd name="connsiteX0" fmla="*/ 0 w 3914645"/>
              <a:gd name="connsiteY0" fmla="*/ 0 h 338234"/>
              <a:gd name="connsiteX1" fmla="*/ 3914645 w 3914645"/>
              <a:gd name="connsiteY1" fmla="*/ 3354 h 338234"/>
              <a:gd name="connsiteX2" fmla="*/ 3914645 w 3914645"/>
              <a:gd name="connsiteY2" fmla="*/ 334728 h 338234"/>
              <a:gd name="connsiteX3" fmla="*/ 3810 w 3914645"/>
              <a:gd name="connsiteY3" fmla="*/ 338234 h 338234"/>
              <a:gd name="connsiteX4" fmla="*/ 0 w 3914645"/>
              <a:gd name="connsiteY4" fmla="*/ 0 h 338234"/>
              <a:gd name="connsiteX0" fmla="*/ 7163 w 3910835"/>
              <a:gd name="connsiteY0" fmla="*/ 0 h 338234"/>
              <a:gd name="connsiteX1" fmla="*/ 3910835 w 3910835"/>
              <a:gd name="connsiteY1" fmla="*/ 3354 h 338234"/>
              <a:gd name="connsiteX2" fmla="*/ 3910835 w 3910835"/>
              <a:gd name="connsiteY2" fmla="*/ 334728 h 338234"/>
              <a:gd name="connsiteX3" fmla="*/ 0 w 3910835"/>
              <a:gd name="connsiteY3" fmla="*/ 338234 h 338234"/>
              <a:gd name="connsiteX4" fmla="*/ 7163 w 3910835"/>
              <a:gd name="connsiteY4" fmla="*/ 0 h 338234"/>
              <a:gd name="connsiteX0" fmla="*/ 0 w 3914645"/>
              <a:gd name="connsiteY0" fmla="*/ 0 h 338234"/>
              <a:gd name="connsiteX1" fmla="*/ 3914645 w 3914645"/>
              <a:gd name="connsiteY1" fmla="*/ 3354 h 338234"/>
              <a:gd name="connsiteX2" fmla="*/ 3914645 w 3914645"/>
              <a:gd name="connsiteY2" fmla="*/ 334728 h 338234"/>
              <a:gd name="connsiteX3" fmla="*/ 3810 w 3914645"/>
              <a:gd name="connsiteY3" fmla="*/ 338234 h 338234"/>
              <a:gd name="connsiteX4" fmla="*/ 0 w 3914645"/>
              <a:gd name="connsiteY4" fmla="*/ 0 h 338234"/>
              <a:gd name="connsiteX0" fmla="*/ 0 w 3914645"/>
              <a:gd name="connsiteY0" fmla="*/ 0 h 338234"/>
              <a:gd name="connsiteX1" fmla="*/ 3914645 w 3914645"/>
              <a:gd name="connsiteY1" fmla="*/ 3354 h 338234"/>
              <a:gd name="connsiteX2" fmla="*/ 3914645 w 3914645"/>
              <a:gd name="connsiteY2" fmla="*/ 334728 h 338234"/>
              <a:gd name="connsiteX3" fmla="*/ 152 w 3914645"/>
              <a:gd name="connsiteY3" fmla="*/ 338234 h 338234"/>
              <a:gd name="connsiteX4" fmla="*/ 0 w 3914645"/>
              <a:gd name="connsiteY4" fmla="*/ 0 h 33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645" h="338234">
                <a:moveTo>
                  <a:pt x="0" y="0"/>
                </a:moveTo>
                <a:lnTo>
                  <a:pt x="3914645" y="3354"/>
                </a:lnTo>
                <a:lnTo>
                  <a:pt x="3914645" y="334728"/>
                </a:lnTo>
                <a:lnTo>
                  <a:pt x="152" y="338234"/>
                </a:lnTo>
                <a:cubicBezTo>
                  <a:pt x="101" y="225489"/>
                  <a:pt x="51" y="112745"/>
                  <a:pt x="0" y="0"/>
                </a:cubicBezTo>
                <a:close/>
              </a:path>
            </a:pathLst>
          </a:cu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Naam</a:t>
            </a:r>
            <a:r>
              <a:rPr lang="en-GB" dirty="0"/>
              <a:t> van </a:t>
            </a:r>
            <a:r>
              <a:rPr lang="en-GB" dirty="0" err="1"/>
              <a:t>koning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832073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 txBox="1">
            <a:spLocks/>
          </p:cNvSpPr>
          <p:nvPr userDrawn="1"/>
        </p:nvSpPr>
        <p:spPr>
          <a:xfrm>
            <a:off x="1259632" y="1059582"/>
            <a:ext cx="7319045" cy="3148592"/>
          </a:xfrm>
          <a:prstGeom prst="rect">
            <a:avLst/>
          </a:prstGeom>
        </p:spPr>
        <p:txBody>
          <a:bodyPr/>
          <a:lstStyle>
            <a:lvl1pPr marL="338138" indent="-338138" algn="l" defTabSz="908050" rtl="0" eaLnBrk="1" fontAlgn="base" hangingPunct="1">
              <a:lnSpc>
                <a:spcPts val="1763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 kern="1200" spc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38163" indent="-176213" algn="l" defTabSz="908050" rtl="0" eaLnBrk="1" fontAlgn="base" hangingPunct="1">
              <a:lnSpc>
                <a:spcPts val="1763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-"/>
              <a:defRPr sz="1600" kern="1200" spc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33475" indent="-223838" algn="l" defTabSz="908050" rtl="0" eaLnBrk="1" fontAlgn="base" hangingPunct="1">
              <a:lnSpc>
                <a:spcPts val="1763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-"/>
              <a:defRPr sz="1600" kern="1200" spc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589088" indent="-223838" algn="l" defTabSz="908050" rtl="0" eaLnBrk="1" fontAlgn="base" hangingPunct="1">
              <a:lnSpc>
                <a:spcPts val="1763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-"/>
              <a:defRPr sz="1600" kern="1200" spc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43113" indent="-223838" algn="l" defTabSz="908050" rtl="0" eaLnBrk="1" fontAlgn="base" hangingPunct="1">
              <a:lnSpc>
                <a:spcPts val="1763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-"/>
              <a:defRPr sz="1600" kern="1200" spc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00590" indent="-227328" algn="l" defTabSz="9093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247" indent="-227328" algn="l" defTabSz="9093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9898" indent="-227328" algn="l" defTabSz="9093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4556" indent="-227328" algn="l" defTabSz="9093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5" y="267494"/>
            <a:ext cx="8183141" cy="70008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aseline="0"/>
            </a:lvl2pPr>
          </a:lstStyle>
          <a:p>
            <a:pPr lvl="0"/>
            <a:r>
              <a:rPr lang="en-GB" dirty="0" err="1"/>
              <a:t>Titelstijl</a:t>
            </a:r>
            <a:r>
              <a:rPr lang="en-GB" dirty="0"/>
              <a:t> van model </a:t>
            </a:r>
            <a:r>
              <a:rPr lang="en-GB" dirty="0" err="1"/>
              <a:t>bewerken</a:t>
            </a:r>
            <a:endParaRPr lang="nl-NL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5" y="1059583"/>
            <a:ext cx="8183141" cy="331236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5838" marR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1438" marR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>
                <a:tab pos="355600" algn="l"/>
                <a:tab pos="719138" algn="l"/>
              </a:tabLs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Font typeface="Calibri" panose="020F0502020204030204" pitchFamily="34" charset="0"/>
              <a:buChar char="-"/>
              <a:defRPr sz="1600"/>
            </a:lvl6pPr>
            <a:lvl7pPr marL="2971800" indent="-228600">
              <a:buFont typeface="Calibri" panose="020F0502020204030204" pitchFamily="34" charset="0"/>
              <a:buChar char="-"/>
              <a:defRPr/>
            </a:lvl7pPr>
          </a:lstStyle>
          <a:p>
            <a:pPr lvl="0"/>
            <a:r>
              <a:rPr lang="en-GB" dirty="0" err="1"/>
              <a:t>Eerste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902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enneT.de000075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b="2757"/>
          <a:stretch/>
        </p:blipFill>
        <p:spPr>
          <a:xfrm>
            <a:off x="0" y="903674"/>
            <a:ext cx="9281698" cy="4239827"/>
          </a:xfrm>
          <a:prstGeom prst="rect">
            <a:avLst/>
          </a:prstGeom>
        </p:spPr>
      </p:pic>
      <p:sp>
        <p:nvSpPr>
          <p:cNvPr id="6" name="Tijdelijke aanduiding voor titel 15"/>
          <p:cNvSpPr>
            <a:spLocks noGrp="1"/>
          </p:cNvSpPr>
          <p:nvPr>
            <p:ph type="title"/>
          </p:nvPr>
        </p:nvSpPr>
        <p:spPr>
          <a:xfrm>
            <a:off x="460375" y="2643758"/>
            <a:ext cx="8669974" cy="1139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Titelstijl van model bewerken</a:t>
            </a:r>
          </a:p>
        </p:txBody>
      </p:sp>
      <p:pic>
        <p:nvPicPr>
          <p:cNvPr id="3079" name="Picture 7" descr="M:\ewi\etv\Commissies\HuCo\2016\Huisstijl\Powerpoint\Banner powerpoi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25"/>
            <a:ext cx="9281698" cy="18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6882574" y="843558"/>
            <a:ext cx="226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16B5C1-5291-41F6-8079-3FAB07BEC5EE}" type="datetime1">
              <a:rPr lang="nl-N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10-11-2025</a:t>
            </a:fld>
            <a:endParaRPr lang="nl-NL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0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6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chte verbindingslijn 14"/>
          <p:cNvCxnSpPr/>
          <p:nvPr userDrawn="1"/>
        </p:nvCxnSpPr>
        <p:spPr>
          <a:xfrm flipH="1">
            <a:off x="460376" y="4587974"/>
            <a:ext cx="400532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5"/>
          <p:cNvCxnSpPr/>
          <p:nvPr userDrawn="1"/>
        </p:nvCxnSpPr>
        <p:spPr>
          <a:xfrm flipH="1">
            <a:off x="4554558" y="4587974"/>
            <a:ext cx="402111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6"/>
          <p:cNvCxnSpPr/>
          <p:nvPr userDrawn="1"/>
        </p:nvCxnSpPr>
        <p:spPr>
          <a:xfrm>
            <a:off x="4465696" y="4501510"/>
            <a:ext cx="0" cy="162992"/>
          </a:xfrm>
          <a:prstGeom prst="line">
            <a:avLst/>
          </a:prstGeom>
          <a:ln w="28575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7"/>
          <p:cNvCxnSpPr/>
          <p:nvPr userDrawn="1"/>
        </p:nvCxnSpPr>
        <p:spPr>
          <a:xfrm>
            <a:off x="4554558" y="4501510"/>
            <a:ext cx="0" cy="162992"/>
          </a:xfrm>
          <a:prstGeom prst="line">
            <a:avLst/>
          </a:prstGeom>
          <a:ln w="28575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Afbeelding 18" descr="ETV woordmerk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4840701"/>
            <a:ext cx="1868424" cy="121920"/>
          </a:xfrm>
          <a:prstGeom prst="rect">
            <a:avLst/>
          </a:prstGeom>
        </p:spPr>
      </p:pic>
      <p:sp>
        <p:nvSpPr>
          <p:cNvPr id="17" name="Text Placeholder 19"/>
          <p:cNvSpPr txBox="1">
            <a:spLocks/>
          </p:cNvSpPr>
          <p:nvPr userDrawn="1"/>
        </p:nvSpPr>
        <p:spPr>
          <a:xfrm>
            <a:off x="7956376" y="4659982"/>
            <a:ext cx="576262" cy="36241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11EE6A-CA7E-4548-85FE-14352BA14D21}" type="slidenum">
              <a:rPr lang="en-GB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413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LaTeX</a:t>
            </a:r>
            <a:r>
              <a:rPr lang="en-GB" dirty="0"/>
              <a:t> workshop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154</a:t>
            </a:r>
            <a:r>
              <a:rPr lang="en-GB" baseline="30000" dirty="0"/>
              <a:t>th</a:t>
            </a:r>
            <a:r>
              <a:rPr lang="en-GB" dirty="0"/>
              <a:t> Board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49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do you use it?</a:t>
            </a:r>
            <a:endParaRPr lang="nl-NL" dirty="0"/>
          </a:p>
        </p:txBody>
      </p:sp>
      <p:sp>
        <p:nvSpPr>
          <p:cNvPr id="4" name="Shape 152"/>
          <p:cNvSpPr/>
          <p:nvPr/>
        </p:nvSpPr>
        <p:spPr>
          <a:xfrm>
            <a:off x="426706" y="1126289"/>
            <a:ext cx="8110799" cy="1207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53"/>
          <p:cNvSpPr txBox="1"/>
          <p:nvPr/>
        </p:nvSpPr>
        <p:spPr>
          <a:xfrm>
            <a:off x="367306" y="1924665"/>
            <a:ext cx="1083899" cy="21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titlepage.tex</a:t>
            </a:r>
          </a:p>
        </p:txBody>
      </p:sp>
      <p:sp>
        <p:nvSpPr>
          <p:cNvPr id="6" name="Shape 154"/>
          <p:cNvSpPr txBox="1"/>
          <p:nvPr/>
        </p:nvSpPr>
        <p:spPr>
          <a:xfrm>
            <a:off x="1718565" y="1924651"/>
            <a:ext cx="1083899" cy="21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chapter1.tex</a:t>
            </a:r>
          </a:p>
        </p:txBody>
      </p:sp>
      <p:sp>
        <p:nvSpPr>
          <p:cNvPr id="7" name="Shape 155"/>
          <p:cNvSpPr txBox="1"/>
          <p:nvPr/>
        </p:nvSpPr>
        <p:spPr>
          <a:xfrm>
            <a:off x="3069826" y="1924656"/>
            <a:ext cx="1083899" cy="21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chapter2.tex</a:t>
            </a:r>
          </a:p>
        </p:txBody>
      </p:sp>
      <p:sp>
        <p:nvSpPr>
          <p:cNvPr id="8" name="Shape 156"/>
          <p:cNvSpPr txBox="1"/>
          <p:nvPr/>
        </p:nvSpPr>
        <p:spPr>
          <a:xfrm>
            <a:off x="4421086" y="1924665"/>
            <a:ext cx="1083899" cy="21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chapter3.tex</a:t>
            </a:r>
          </a:p>
        </p:txBody>
      </p:sp>
      <p:sp>
        <p:nvSpPr>
          <p:cNvPr id="9" name="Shape 157"/>
          <p:cNvSpPr txBox="1"/>
          <p:nvPr/>
        </p:nvSpPr>
        <p:spPr>
          <a:xfrm>
            <a:off x="5772346" y="1924656"/>
            <a:ext cx="1278600" cy="21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chapter4.tex</a:t>
            </a:r>
          </a:p>
        </p:txBody>
      </p:sp>
      <p:sp>
        <p:nvSpPr>
          <p:cNvPr id="10" name="Shape 158"/>
          <p:cNvSpPr txBox="1"/>
          <p:nvPr/>
        </p:nvSpPr>
        <p:spPr>
          <a:xfrm>
            <a:off x="7318306" y="1924656"/>
            <a:ext cx="1278600" cy="21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references.bib</a:t>
            </a:r>
          </a:p>
        </p:txBody>
      </p:sp>
      <p:sp>
        <p:nvSpPr>
          <p:cNvPr id="11" name="Shape 159"/>
          <p:cNvSpPr txBox="1"/>
          <p:nvPr/>
        </p:nvSpPr>
        <p:spPr>
          <a:xfrm>
            <a:off x="2194106" y="4121789"/>
            <a:ext cx="1634019" cy="322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report.tex</a:t>
            </a:r>
          </a:p>
        </p:txBody>
      </p:sp>
      <p:grpSp>
        <p:nvGrpSpPr>
          <p:cNvPr id="12" name="Shape 160"/>
          <p:cNvGrpSpPr/>
          <p:nvPr/>
        </p:nvGrpSpPr>
        <p:grpSpPr>
          <a:xfrm>
            <a:off x="5047261" y="3045328"/>
            <a:ext cx="1634100" cy="1398630"/>
            <a:chOff x="4941069" y="4169431"/>
            <a:chExt cx="1634100" cy="1398630"/>
          </a:xfrm>
        </p:grpSpPr>
        <p:pic>
          <p:nvPicPr>
            <p:cNvPr id="13" name="Shape 16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126094" y="4169431"/>
              <a:ext cx="1134447" cy="1135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62"/>
            <p:cNvSpPr txBox="1"/>
            <p:nvPr/>
          </p:nvSpPr>
          <p:spPr>
            <a:xfrm>
              <a:off x="4941069" y="5245862"/>
              <a:ext cx="1634100" cy="322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Clr>
                  <a:srgbClr val="000000"/>
                </a:buClr>
                <a:buSzPct val="61111"/>
                <a:buFont typeface="Arial"/>
                <a:buNone/>
              </a:pPr>
              <a:r>
                <a:rPr lang="en" sz="1800" dirty="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report.pdf</a:t>
              </a:r>
            </a:p>
          </p:txBody>
        </p:sp>
      </p:grpSp>
      <p:sp>
        <p:nvSpPr>
          <p:cNvPr id="15" name="Shape 163"/>
          <p:cNvSpPr/>
          <p:nvPr/>
        </p:nvSpPr>
        <p:spPr>
          <a:xfrm>
            <a:off x="2802465" y="2334089"/>
            <a:ext cx="417300" cy="5728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4"/>
          <p:cNvSpPr/>
          <p:nvPr/>
        </p:nvSpPr>
        <p:spPr>
          <a:xfrm rot="-5400000">
            <a:off x="4273455" y="2961943"/>
            <a:ext cx="417300" cy="1565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65"/>
          <p:cNvSpPr txBox="1"/>
          <p:nvPr/>
        </p:nvSpPr>
        <p:spPr>
          <a:xfrm>
            <a:off x="3069826" y="2334089"/>
            <a:ext cx="1212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\input</a:t>
            </a:r>
          </a:p>
        </p:txBody>
      </p:sp>
      <p:pic>
        <p:nvPicPr>
          <p:cNvPr id="1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93" y="1241839"/>
            <a:ext cx="745500" cy="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4843" y="1241839"/>
            <a:ext cx="745500" cy="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756" y="1234701"/>
            <a:ext cx="745500" cy="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006" y="1234701"/>
            <a:ext cx="745500" cy="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281" y="1234664"/>
            <a:ext cx="745500" cy="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893" y="1234664"/>
            <a:ext cx="745500" cy="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818" y="2978952"/>
            <a:ext cx="1212599" cy="12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3699405" y="382221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Compiling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3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do you use it?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08391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Overleaf</a:t>
            </a:r>
            <a:endParaRPr lang="nl-NL" sz="2000" dirty="0">
              <a:solidFill>
                <a:srgbClr val="A9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60" y="861955"/>
            <a:ext cx="6589863" cy="33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do you use it?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08391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Files: separate chapters, images etc.</a:t>
            </a:r>
            <a:endParaRPr lang="nl-NL" sz="2000" dirty="0">
              <a:solidFill>
                <a:srgbClr val="A9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80164"/>
            <a:ext cx="6487227" cy="3275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880164"/>
            <a:ext cx="1296144" cy="3275762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36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do you use it?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08391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Syntax: the actual </a:t>
            </a:r>
            <a:r>
              <a:rPr lang="en-GB" sz="2000" dirty="0" err="1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r>
              <a:rPr lang="en-GB" sz="2000" dirty="0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</a:t>
            </a:r>
            <a:endParaRPr lang="nl-NL" sz="2000" dirty="0">
              <a:solidFill>
                <a:srgbClr val="A9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54" y="910941"/>
            <a:ext cx="6382197" cy="3222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9712" y="946344"/>
            <a:ext cx="3024336" cy="3172977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53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do you use it?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08391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Output: your PDF file</a:t>
            </a:r>
            <a:endParaRPr lang="nl-NL" sz="2000" dirty="0">
              <a:solidFill>
                <a:srgbClr val="A9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52" y="771550"/>
            <a:ext cx="6733879" cy="3400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4008" y="788199"/>
            <a:ext cx="3456384" cy="338437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51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Do it yourself!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Login on Overleaf with TU Delft</a:t>
            </a:r>
          </a:p>
          <a:p>
            <a:r>
              <a:rPr lang="en-GB" dirty="0"/>
              <a:t>Make a new project</a:t>
            </a:r>
          </a:p>
          <a:p>
            <a:r>
              <a:rPr lang="en-GB" dirty="0"/>
              <a:t>Compile the standard file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template file can be found on:	</a:t>
            </a:r>
            <a:r>
              <a:rPr lang="en-GB" sz="2400" dirty="0">
                <a:solidFill>
                  <a:srgbClr val="A90303"/>
                </a:solidFill>
              </a:rPr>
              <a:t>etv.tudelft.nl/latex</a:t>
            </a:r>
          </a:p>
          <a:p>
            <a:r>
              <a:rPr lang="en-GB" dirty="0"/>
              <a:t>A cheat sheet can be found on:	</a:t>
            </a:r>
            <a:r>
              <a:rPr lang="en-GB" sz="2400" dirty="0">
                <a:solidFill>
                  <a:srgbClr val="A90303"/>
                </a:solidFill>
              </a:rPr>
              <a:t>etv.tudelft.nl/cheat</a:t>
            </a:r>
            <a:endParaRPr lang="nl-NL" sz="2400" dirty="0">
              <a:solidFill>
                <a:srgbClr val="A90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6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536" y="1707654"/>
            <a:ext cx="8183141" cy="1008112"/>
          </a:xfrm>
        </p:spPr>
        <p:txBody>
          <a:bodyPr/>
          <a:lstStyle/>
          <a:p>
            <a:pPr algn="ctr"/>
            <a:r>
              <a:rPr lang="nl-NL" sz="4800" dirty="0" err="1"/>
              <a:t>Structure</a:t>
            </a:r>
            <a:r>
              <a:rPr lang="nl-NL" sz="4800" dirty="0"/>
              <a:t> </a:t>
            </a:r>
            <a:r>
              <a:rPr lang="nl-NL" sz="4800" dirty="0" err="1"/>
              <a:t>and</a:t>
            </a:r>
            <a:r>
              <a:rPr lang="nl-NL" sz="4800" dirty="0"/>
              <a:t> content</a:t>
            </a:r>
          </a:p>
        </p:txBody>
      </p:sp>
    </p:spTree>
    <p:extLst>
      <p:ext uri="{BB962C8B-B14F-4D97-AF65-F5344CB8AC3E}">
        <p14:creationId xmlns:p14="http://schemas.microsoft.com/office/powerpoint/2010/main" val="34077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Structure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Preamble</a:t>
            </a:r>
          </a:p>
          <a:p>
            <a:pPr lvl="1"/>
            <a:r>
              <a:rPr lang="en-GB" dirty="0"/>
              <a:t>Document class</a:t>
            </a:r>
          </a:p>
          <a:p>
            <a:pPr lvl="1"/>
            <a:r>
              <a:rPr lang="en-GB" dirty="0"/>
              <a:t>Packages</a:t>
            </a:r>
          </a:p>
          <a:p>
            <a:r>
              <a:rPr lang="en-GB" dirty="0"/>
              <a:t>Content</a:t>
            </a:r>
          </a:p>
          <a:p>
            <a:pPr lvl="1"/>
            <a:r>
              <a:rPr lang="en-GB" dirty="0"/>
              <a:t>Chapters and paragraphs</a:t>
            </a:r>
          </a:p>
          <a:p>
            <a:r>
              <a:rPr lang="en-GB" dirty="0"/>
              <a:t>Optional: Bibliography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225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Preamble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Document class: article, report, book, slides, letter, etc.</a:t>
            </a:r>
          </a:p>
          <a:p>
            <a:r>
              <a:rPr lang="en-GB" dirty="0"/>
              <a:t>Packages: listings, babel, </a:t>
            </a:r>
            <a:r>
              <a:rPr lang="en-GB" dirty="0" err="1"/>
              <a:t>hyperref</a:t>
            </a:r>
            <a:r>
              <a:rPr lang="en-GB" dirty="0"/>
              <a:t>, </a:t>
            </a:r>
            <a:r>
              <a:rPr lang="en-GB" dirty="0" err="1"/>
              <a:t>graphicx</a:t>
            </a:r>
            <a:r>
              <a:rPr lang="en-GB" dirty="0"/>
              <a:t>, etc.</a:t>
            </a:r>
            <a:br>
              <a:rPr lang="en-GB" dirty="0"/>
            </a:br>
            <a:endParaRPr lang="en-GB" dirty="0"/>
          </a:p>
          <a:p>
            <a:r>
              <a:rPr lang="en-GB" dirty="0"/>
              <a:t>Title, author,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756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Preamble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 dirty="0"/>
              <a:t>\documentclass[</a:t>
            </a:r>
            <a:r>
              <a:rPr lang="nl-NL" sz="1800" dirty="0"/>
              <a:t>a4paper</a:t>
            </a:r>
            <a:r>
              <a:rPr lang="nl-NL" sz="1800" b="1" dirty="0"/>
              <a:t>]{</a:t>
            </a:r>
            <a:r>
              <a:rPr lang="nl-NL" sz="1800" dirty="0" err="1"/>
              <a:t>article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usepackage</a:t>
            </a:r>
            <a:r>
              <a:rPr lang="nl-NL" sz="1800" b="1" dirty="0"/>
              <a:t>{</a:t>
            </a:r>
            <a:r>
              <a:rPr lang="nl-NL" sz="1800" dirty="0" err="1"/>
              <a:t>graphicx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usepackage</a:t>
            </a:r>
            <a:r>
              <a:rPr lang="nl-NL" sz="1800" b="1" dirty="0"/>
              <a:t>[</a:t>
            </a:r>
            <a:r>
              <a:rPr lang="nl-NL" sz="1800" dirty="0" err="1"/>
              <a:t>english</a:t>
            </a:r>
            <a:r>
              <a:rPr lang="nl-NL" sz="1800" b="1" dirty="0"/>
              <a:t>]{</a:t>
            </a:r>
            <a:r>
              <a:rPr lang="nl-NL" sz="1800" dirty="0" err="1"/>
              <a:t>babel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title</a:t>
            </a:r>
            <a:r>
              <a:rPr lang="nl-NL" sz="1800" b="1" dirty="0"/>
              <a:t>{</a:t>
            </a:r>
            <a:r>
              <a:rPr lang="nl-NL" sz="1800" dirty="0"/>
              <a:t>Document </a:t>
            </a:r>
            <a:r>
              <a:rPr lang="nl-NL" sz="1800" dirty="0" err="1"/>
              <a:t>title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author</a:t>
            </a:r>
            <a:r>
              <a:rPr lang="nl-NL" sz="1800" b="1" dirty="0"/>
              <a:t>{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author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\date{\</a:t>
            </a:r>
            <a:r>
              <a:rPr lang="nl-NL" sz="1800" b="1" dirty="0" err="1"/>
              <a:t>today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\begin{</a:t>
            </a:r>
            <a:r>
              <a:rPr lang="nl-NL" sz="1800" dirty="0"/>
              <a:t>document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% The document starts </a:t>
            </a:r>
            <a:r>
              <a:rPr lang="nl-NL" sz="1800" dirty="0" err="1"/>
              <a:t>here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13032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Contents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do we use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 you use it?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Important elements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it yourself!</a:t>
            </a:r>
          </a:p>
        </p:txBody>
      </p:sp>
    </p:spTree>
    <p:extLst>
      <p:ext uri="{BB962C8B-B14F-4D97-AF65-F5344CB8AC3E}">
        <p14:creationId xmlns:p14="http://schemas.microsoft.com/office/powerpoint/2010/main" val="2277664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Content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5" y="1059582"/>
            <a:ext cx="8183141" cy="3312368"/>
          </a:xfrm>
        </p:spPr>
        <p:txBody>
          <a:bodyPr/>
          <a:lstStyle/>
          <a:p>
            <a:r>
              <a:rPr lang="nl-NL" dirty="0" err="1"/>
              <a:t>Chapter</a:t>
            </a:r>
            <a:r>
              <a:rPr lang="nl-NL" dirty="0"/>
              <a:t> format</a:t>
            </a:r>
          </a:p>
          <a:p>
            <a:r>
              <a:rPr lang="nl-NL" dirty="0" err="1"/>
              <a:t>Text</a:t>
            </a:r>
            <a:endParaRPr lang="nl-NL" dirty="0"/>
          </a:p>
          <a:p>
            <a:r>
              <a:rPr lang="nl-NL" dirty="0"/>
              <a:t>Images</a:t>
            </a:r>
          </a:p>
          <a:p>
            <a:r>
              <a:rPr lang="nl-NL" dirty="0" err="1"/>
              <a:t>Tables</a:t>
            </a:r>
            <a:endParaRPr lang="nl-NL" dirty="0"/>
          </a:p>
          <a:p>
            <a:r>
              <a:rPr lang="nl-NL" dirty="0" err="1"/>
              <a:t>Equations</a:t>
            </a:r>
            <a:endParaRPr lang="nl-NL" dirty="0"/>
          </a:p>
          <a:p>
            <a:r>
              <a:rPr lang="en-GB" dirty="0"/>
              <a:t>Lists</a:t>
            </a:r>
            <a:endParaRPr lang="nl-NL" dirty="0"/>
          </a:p>
          <a:p>
            <a:r>
              <a:rPr lang="nl-NL" dirty="0" err="1"/>
              <a:t>Graphs</a:t>
            </a:r>
            <a:endParaRPr lang="nl-NL" dirty="0"/>
          </a:p>
          <a:p>
            <a:r>
              <a:rPr lang="nl-NL" dirty="0" err="1"/>
              <a:t>Etc</a:t>
            </a:r>
            <a:r>
              <a:rPr lang="nl-NL" dirty="0"/>
              <a:t>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162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Content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section</a:t>
            </a:r>
            <a:r>
              <a:rPr lang="nl-NL" sz="1800" b="1" dirty="0"/>
              <a:t>{</a:t>
            </a:r>
            <a:r>
              <a:rPr lang="nl-NL" sz="1800" dirty="0" err="1"/>
              <a:t>Introduction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\label{</a:t>
            </a:r>
            <a:r>
              <a:rPr lang="nl-NL" sz="1800" dirty="0" err="1"/>
              <a:t>sec:introduction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dirty="0" err="1"/>
              <a:t>This</a:t>
            </a:r>
            <a:r>
              <a:rPr lang="nl-NL" sz="1800" dirty="0"/>
              <a:t> is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introduction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subsection</a:t>
            </a:r>
            <a:r>
              <a:rPr lang="nl-NL" sz="1800" b="1" dirty="0"/>
              <a:t>{</a:t>
            </a:r>
            <a:r>
              <a:rPr lang="nl-NL" sz="1800" dirty="0" err="1"/>
              <a:t>What</a:t>
            </a:r>
            <a:r>
              <a:rPr lang="nl-NL" sz="1800" dirty="0"/>
              <a:t> is </a:t>
            </a:r>
            <a:r>
              <a:rPr lang="nl-NL" sz="1800" dirty="0" err="1"/>
              <a:t>LaTeX</a:t>
            </a:r>
            <a:r>
              <a:rPr lang="nl-NL" sz="1800" dirty="0"/>
              <a:t>?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\label{</a:t>
            </a:r>
            <a:r>
              <a:rPr lang="nl-NL" sz="1800" dirty="0" err="1"/>
              <a:t>subsec:whatislatex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dirty="0" err="1"/>
              <a:t>This</a:t>
            </a:r>
            <a:r>
              <a:rPr lang="nl-NL" sz="1800" dirty="0"/>
              <a:t> is a </a:t>
            </a:r>
            <a:r>
              <a:rPr lang="nl-NL" sz="1800" dirty="0" err="1"/>
              <a:t>subsection</a:t>
            </a:r>
            <a:r>
              <a:rPr lang="nl-NL" sz="1800" dirty="0"/>
              <a:t> of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introduction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subsubsection</a:t>
            </a:r>
            <a:r>
              <a:rPr lang="nl-NL" sz="1800" b="1" dirty="0"/>
              <a:t>{</a:t>
            </a:r>
            <a:r>
              <a:rPr lang="nl-NL" sz="1800" dirty="0" err="1"/>
              <a:t>History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\label{</a:t>
            </a:r>
            <a:r>
              <a:rPr lang="nl-NL" sz="1800" dirty="0" err="1"/>
              <a:t>subsec:history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dirty="0" err="1"/>
              <a:t>Here</a:t>
            </a:r>
            <a:r>
              <a:rPr lang="nl-NL" sz="1800" dirty="0"/>
              <a:t> is </a:t>
            </a:r>
            <a:r>
              <a:rPr lang="nl-NL" sz="1800" dirty="0" err="1"/>
              <a:t>some</a:t>
            </a:r>
            <a:r>
              <a:rPr lang="nl-NL" sz="1800" dirty="0"/>
              <a:t> information </a:t>
            </a:r>
            <a:r>
              <a:rPr lang="nl-NL" sz="1800" dirty="0" err="1"/>
              <a:t>about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history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275520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Excercise</a:t>
            </a:r>
            <a:r>
              <a:rPr lang="en-GB" dirty="0"/>
              <a:t>!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Make 3 </a:t>
            </a:r>
            <a:r>
              <a:rPr lang="nl-NL" dirty="0" err="1"/>
              <a:t>chapters</a:t>
            </a:r>
            <a:endParaRPr lang="nl-NL" dirty="0"/>
          </a:p>
          <a:p>
            <a:r>
              <a:rPr lang="nl-NL" dirty="0"/>
              <a:t>Make 2 </a:t>
            </a:r>
            <a:r>
              <a:rPr lang="nl-NL" dirty="0" err="1"/>
              <a:t>sections</a:t>
            </a:r>
            <a:endParaRPr lang="nl-NL" dirty="0"/>
          </a:p>
          <a:p>
            <a:r>
              <a:rPr lang="nl-NL" dirty="0"/>
              <a:t>Make 1 </a:t>
            </a:r>
            <a:r>
              <a:rPr lang="nl-NL" dirty="0" err="1"/>
              <a:t>subsection</a:t>
            </a:r>
            <a:endParaRPr lang="nl-NL" dirty="0"/>
          </a:p>
          <a:p>
            <a:r>
              <a:rPr lang="nl-NL" dirty="0"/>
              <a:t>Make 3 </a:t>
            </a:r>
            <a:r>
              <a:rPr lang="nl-NL" dirty="0" err="1"/>
              <a:t>paragraphs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530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Environments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Everything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entered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appropriate</a:t>
            </a:r>
            <a:r>
              <a:rPr lang="nl-NL" dirty="0"/>
              <a:t> environment</a:t>
            </a:r>
          </a:p>
          <a:p>
            <a:r>
              <a:rPr lang="nl-NL" dirty="0"/>
              <a:t>Syntax: \begin{environment name}</a:t>
            </a:r>
          </a:p>
          <a:p>
            <a:pPr lvl="1"/>
            <a:r>
              <a:rPr lang="nl-NL" dirty="0"/>
              <a:t>\begin{</a:t>
            </a:r>
            <a:r>
              <a:rPr lang="nl-NL" dirty="0" err="1"/>
              <a:t>figure</a:t>
            </a:r>
            <a:r>
              <a:rPr lang="nl-NL" dirty="0"/>
              <a:t>}</a:t>
            </a:r>
          </a:p>
          <a:p>
            <a:pPr lvl="1"/>
            <a:r>
              <a:rPr lang="nl-NL" dirty="0"/>
              <a:t>\begin{</a:t>
            </a:r>
            <a:r>
              <a:rPr lang="nl-NL" dirty="0" err="1"/>
              <a:t>table</a:t>
            </a:r>
            <a:r>
              <a:rPr lang="nl-NL" dirty="0"/>
              <a:t>}</a:t>
            </a:r>
          </a:p>
          <a:p>
            <a:pPr lvl="1"/>
            <a:r>
              <a:rPr lang="nl-NL" dirty="0"/>
              <a:t>\begin{</a:t>
            </a:r>
            <a:r>
              <a:rPr lang="nl-NL" dirty="0" err="1"/>
              <a:t>equation</a:t>
            </a:r>
            <a:r>
              <a:rPr lang="nl-NL" dirty="0"/>
              <a:t>}</a:t>
            </a:r>
          </a:p>
          <a:p>
            <a:endParaRPr lang="nl-NL" dirty="0"/>
          </a:p>
          <a:p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forget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\end{environment name}!</a:t>
            </a:r>
          </a:p>
        </p:txBody>
      </p:sp>
    </p:spTree>
    <p:extLst>
      <p:ext uri="{BB962C8B-B14F-4D97-AF65-F5344CB8AC3E}">
        <p14:creationId xmlns:p14="http://schemas.microsoft.com/office/powerpoint/2010/main" val="226613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Figures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package </a:t>
            </a:r>
            <a:r>
              <a:rPr lang="en-GB" b="1" dirty="0"/>
              <a:t>graphic </a:t>
            </a:r>
            <a:r>
              <a:rPr lang="en-GB" dirty="0"/>
              <a:t>is necessary</a:t>
            </a:r>
          </a:p>
          <a:p>
            <a:pPr marL="0" indent="0">
              <a:buNone/>
            </a:pPr>
            <a:r>
              <a:rPr lang="nl-NL" dirty="0" err="1"/>
              <a:t>Example</a:t>
            </a:r>
            <a:r>
              <a:rPr lang="nl-NL" dirty="0"/>
              <a:t>:</a:t>
            </a:r>
            <a:br>
              <a:rPr lang="nl-NL" b="1" dirty="0"/>
            </a:br>
            <a:r>
              <a:rPr lang="nl-NL" sz="1800" b="1" dirty="0"/>
              <a:t>\begin{</a:t>
            </a:r>
            <a:r>
              <a:rPr lang="nl-NL" sz="1800" dirty="0" err="1"/>
              <a:t>figure</a:t>
            </a:r>
            <a:r>
              <a:rPr lang="nl-NL" sz="1800" dirty="0"/>
              <a:t>}[“</a:t>
            </a:r>
            <a:r>
              <a:rPr lang="nl-NL" sz="1800" dirty="0" err="1"/>
              <a:t>specifier</a:t>
            </a:r>
            <a:r>
              <a:rPr lang="nl-NL" sz="1800" dirty="0"/>
              <a:t>”]</a:t>
            </a:r>
          </a:p>
          <a:p>
            <a:pPr marL="0" indent="0">
              <a:buNone/>
            </a:pPr>
            <a:r>
              <a:rPr lang="nl-NL" sz="1800" dirty="0"/>
              <a:t>     </a:t>
            </a:r>
            <a:r>
              <a:rPr lang="nl-NL" sz="1800" b="1" dirty="0"/>
              <a:t>\</a:t>
            </a:r>
            <a:r>
              <a:rPr lang="nl-NL" sz="1800" b="1" dirty="0" err="1"/>
              <a:t>centering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 </a:t>
            </a:r>
            <a:r>
              <a:rPr lang="nl-NL" sz="1800" b="1" dirty="0"/>
              <a:t>\</a:t>
            </a:r>
            <a:r>
              <a:rPr lang="nl-NL" sz="1800" b="1" dirty="0" err="1"/>
              <a:t>includegraphics</a:t>
            </a:r>
            <a:r>
              <a:rPr lang="nl-NL" sz="1800" b="1" dirty="0"/>
              <a:t>[</a:t>
            </a:r>
            <a:r>
              <a:rPr lang="nl-NL" sz="1800" dirty="0" err="1"/>
              <a:t>width</a:t>
            </a:r>
            <a:r>
              <a:rPr lang="nl-NL" sz="1800" b="1" dirty="0"/>
              <a:t>=</a:t>
            </a:r>
            <a:r>
              <a:rPr lang="nl-NL" sz="1800" dirty="0"/>
              <a:t>0.8</a:t>
            </a:r>
            <a:r>
              <a:rPr lang="nl-NL" sz="1800" b="1" dirty="0"/>
              <a:t>\</a:t>
            </a:r>
            <a:r>
              <a:rPr lang="nl-NL" sz="1800" b="1" dirty="0" err="1"/>
              <a:t>textwidth</a:t>
            </a:r>
            <a:r>
              <a:rPr lang="nl-NL" sz="1800" b="1" dirty="0"/>
              <a:t>]{</a:t>
            </a:r>
            <a:r>
              <a:rPr lang="nl-NL" sz="1800" dirty="0"/>
              <a:t>“directory”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     </a:t>
            </a:r>
            <a:r>
              <a:rPr lang="nl-NL" sz="1800" b="1" dirty="0"/>
              <a:t>\</a:t>
            </a:r>
            <a:r>
              <a:rPr lang="nl-NL" sz="1800" b="1" dirty="0" err="1"/>
              <a:t>caption</a:t>
            </a:r>
            <a:r>
              <a:rPr lang="nl-NL" sz="1800" b="1" dirty="0"/>
              <a:t>{</a:t>
            </a:r>
            <a:r>
              <a:rPr lang="nl-NL" sz="1800" dirty="0" err="1"/>
              <a:t>Awesome</a:t>
            </a:r>
            <a:r>
              <a:rPr lang="nl-NL" sz="1800" dirty="0"/>
              <a:t> Image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     </a:t>
            </a:r>
            <a:r>
              <a:rPr lang="nl-NL" sz="1800" b="1" dirty="0"/>
              <a:t>\label{</a:t>
            </a:r>
            <a:r>
              <a:rPr lang="nl-NL" sz="1800" dirty="0" err="1"/>
              <a:t>fig:awesome_image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\end{</a:t>
            </a:r>
            <a:r>
              <a:rPr lang="nl-NL" sz="1800" dirty="0" err="1"/>
              <a:t>figure</a:t>
            </a:r>
            <a:r>
              <a:rPr lang="nl-NL" sz="1800" b="1" dirty="0"/>
              <a:t>}</a:t>
            </a: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 err="1"/>
              <a:t>Specifiers</a:t>
            </a:r>
            <a:r>
              <a:rPr lang="nl-NL" sz="1800" b="1" dirty="0"/>
              <a:t>: h, t, b, p, !, H</a:t>
            </a:r>
            <a:endParaRPr lang="nl-NL" sz="1800" dirty="0"/>
          </a:p>
        </p:txBody>
      </p:sp>
      <p:pic>
        <p:nvPicPr>
          <p:cNvPr id="4" name="Picture 2" descr="M:\ewi\etv\Bestuur\1 President\Cursus\LaTeX\beun\plaatj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43558"/>
            <a:ext cx="2880320" cy="322072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9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Exercise!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somewhere</a:t>
            </a:r>
            <a:endParaRPr lang="nl-NL" dirty="0"/>
          </a:p>
          <a:p>
            <a:pPr lvl="1"/>
            <a:r>
              <a:rPr lang="nl-NL" dirty="0"/>
              <a:t>Make </a:t>
            </a:r>
            <a:r>
              <a:rPr lang="nl-NL" dirty="0" err="1"/>
              <a:t>sure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upload </a:t>
            </a:r>
            <a:r>
              <a:rPr lang="nl-NL" dirty="0" err="1"/>
              <a:t>the</a:t>
            </a:r>
            <a:r>
              <a:rPr lang="nl-NL" dirty="0"/>
              <a:t> image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Overleaf</a:t>
            </a:r>
            <a:r>
              <a:rPr lang="nl-NL" dirty="0"/>
              <a:t> first!</a:t>
            </a:r>
          </a:p>
          <a:p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caption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6599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Tables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 dirty="0"/>
              <a:t>\begin{</a:t>
            </a:r>
            <a:r>
              <a:rPr lang="nl-NL" sz="1800" dirty="0" err="1"/>
              <a:t>table</a:t>
            </a:r>
            <a:r>
              <a:rPr lang="nl-NL" sz="1800" b="1" dirty="0"/>
              <a:t>}</a:t>
            </a:r>
          </a:p>
          <a:p>
            <a:pPr marL="0" indent="0">
              <a:buNone/>
            </a:pPr>
            <a:r>
              <a:rPr lang="nl-NL" sz="1800" b="1" dirty="0"/>
              <a:t>     \</a:t>
            </a:r>
            <a:r>
              <a:rPr lang="nl-NL" sz="1800" b="1" dirty="0" err="1"/>
              <a:t>centering</a:t>
            </a:r>
            <a:endParaRPr lang="nl-NL" sz="1800" dirty="0"/>
          </a:p>
          <a:p>
            <a:pPr marL="342900" lvl="1" indent="0">
              <a:buNone/>
            </a:pPr>
            <a:r>
              <a:rPr lang="nl-NL" sz="1800" b="1" dirty="0"/>
              <a:t>\label{</a:t>
            </a:r>
            <a:r>
              <a:rPr lang="nl-NL" sz="1800" dirty="0" err="1"/>
              <a:t>tab:je_tabel</a:t>
            </a:r>
            <a:r>
              <a:rPr lang="nl-NL" sz="1800" b="1" dirty="0"/>
              <a:t>}</a:t>
            </a:r>
            <a:endParaRPr lang="nl-NL" sz="1800" dirty="0"/>
          </a:p>
          <a:p>
            <a:pPr marL="342900" lvl="1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caption</a:t>
            </a:r>
            <a:r>
              <a:rPr lang="nl-NL" sz="1800" b="1" dirty="0"/>
              <a:t>{</a:t>
            </a:r>
            <a:r>
              <a:rPr lang="nl-NL" sz="1800" dirty="0" err="1"/>
              <a:t>Caption</a:t>
            </a:r>
            <a:r>
              <a:rPr lang="nl-NL" sz="1800" dirty="0"/>
              <a:t> of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table</a:t>
            </a:r>
            <a:r>
              <a:rPr lang="nl-NL" sz="1800" b="1" dirty="0"/>
              <a:t>}</a:t>
            </a:r>
            <a:endParaRPr lang="nl-NL" sz="1800" dirty="0"/>
          </a:p>
          <a:p>
            <a:pPr marL="342900" lvl="1" indent="0">
              <a:buNone/>
            </a:pPr>
            <a:r>
              <a:rPr lang="nl-NL" sz="1800" b="1" dirty="0"/>
              <a:t>\begin{</a:t>
            </a:r>
            <a:r>
              <a:rPr lang="nl-NL" sz="1800" dirty="0" err="1"/>
              <a:t>tabular</a:t>
            </a:r>
            <a:r>
              <a:rPr lang="nl-NL" sz="1800" b="1" dirty="0"/>
              <a:t>}{</a:t>
            </a:r>
            <a:r>
              <a:rPr lang="nl-NL" sz="1800" dirty="0"/>
              <a:t>| l || c | r |</a:t>
            </a:r>
            <a:r>
              <a:rPr lang="nl-NL" sz="1800" b="1" dirty="0"/>
              <a:t>}</a:t>
            </a:r>
            <a:endParaRPr lang="nl-NL" sz="1800" dirty="0"/>
          </a:p>
          <a:p>
            <a:pPr marL="700088" lvl="2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hline</a:t>
            </a:r>
            <a:endParaRPr lang="nl-NL" sz="1800" dirty="0"/>
          </a:p>
          <a:p>
            <a:pPr marL="700088" lvl="2" indent="0">
              <a:buNone/>
            </a:pPr>
            <a:r>
              <a:rPr lang="nl-NL" sz="1800" dirty="0" err="1"/>
              <a:t>Text</a:t>
            </a:r>
            <a:r>
              <a:rPr lang="nl-NL" sz="1800" dirty="0"/>
              <a:t> </a:t>
            </a:r>
            <a:r>
              <a:rPr lang="nl-NL" sz="1800" dirty="0" err="1"/>
              <a:t>left</a:t>
            </a:r>
            <a:r>
              <a:rPr lang="nl-NL" sz="1800" dirty="0"/>
              <a:t> &amp; </a:t>
            </a:r>
            <a:r>
              <a:rPr lang="nl-NL" sz="1800" dirty="0" err="1"/>
              <a:t>Text</a:t>
            </a:r>
            <a:r>
              <a:rPr lang="nl-NL" sz="1800" dirty="0"/>
              <a:t> center &amp; </a:t>
            </a:r>
            <a:r>
              <a:rPr lang="nl-NL" sz="1800" dirty="0" err="1"/>
              <a:t>Text</a:t>
            </a:r>
            <a:r>
              <a:rPr lang="nl-NL" sz="1800" dirty="0"/>
              <a:t> right </a:t>
            </a:r>
            <a:r>
              <a:rPr lang="nl-NL" sz="1800" b="1" dirty="0"/>
              <a:t>\\</a:t>
            </a:r>
            <a:endParaRPr lang="nl-NL" sz="1800" dirty="0"/>
          </a:p>
          <a:p>
            <a:pPr marL="700088" lvl="2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hline</a:t>
            </a:r>
            <a:endParaRPr lang="nl-NL" sz="1800" dirty="0"/>
          </a:p>
          <a:p>
            <a:pPr marL="700088" lvl="2" indent="0">
              <a:buNone/>
            </a:pPr>
            <a:r>
              <a:rPr lang="nl-NL" sz="1800" dirty="0"/>
              <a:t>More </a:t>
            </a:r>
            <a:r>
              <a:rPr lang="nl-NL" sz="1800" dirty="0" err="1"/>
              <a:t>text</a:t>
            </a:r>
            <a:r>
              <a:rPr lang="nl-NL" sz="1800" dirty="0"/>
              <a:t> &amp; even more </a:t>
            </a:r>
            <a:r>
              <a:rPr lang="nl-NL" sz="1800" dirty="0" err="1"/>
              <a:t>text</a:t>
            </a:r>
            <a:r>
              <a:rPr lang="nl-NL" sz="1800" dirty="0"/>
              <a:t> &amp; even more </a:t>
            </a:r>
            <a:r>
              <a:rPr lang="nl-NL" sz="1800" dirty="0" err="1"/>
              <a:t>text</a:t>
            </a:r>
            <a:r>
              <a:rPr lang="nl-NL" sz="1800" dirty="0"/>
              <a:t> </a:t>
            </a:r>
            <a:r>
              <a:rPr lang="nl-NL" sz="1800" b="1" dirty="0"/>
              <a:t>\\</a:t>
            </a:r>
            <a:endParaRPr lang="nl-NL" sz="1800" dirty="0"/>
          </a:p>
          <a:p>
            <a:pPr marL="700088" lvl="2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hline</a:t>
            </a:r>
            <a:endParaRPr lang="nl-NL" sz="1800" dirty="0"/>
          </a:p>
          <a:p>
            <a:pPr marL="342900" lvl="1" indent="0">
              <a:buNone/>
            </a:pPr>
            <a:r>
              <a:rPr lang="nl-NL" sz="1800" b="1" dirty="0"/>
              <a:t>\end{</a:t>
            </a:r>
            <a:r>
              <a:rPr lang="nl-NL" sz="1800" dirty="0" err="1"/>
              <a:t>tabular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\end{</a:t>
            </a:r>
            <a:r>
              <a:rPr lang="nl-NL" sz="1800" dirty="0" err="1"/>
              <a:t>table</a:t>
            </a:r>
            <a:r>
              <a:rPr lang="nl-NL" sz="1800" b="1" dirty="0"/>
              <a:t>}</a:t>
            </a:r>
            <a:endParaRPr lang="nl-N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57" y="843558"/>
            <a:ext cx="4838750" cy="10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80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Exercise!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Insert the table below somewhere in your document</a:t>
            </a:r>
            <a:endParaRPr lang="nl-NL" dirty="0"/>
          </a:p>
          <a:p>
            <a:pPr lvl="1"/>
            <a:r>
              <a:rPr lang="nl-NL" dirty="0" err="1"/>
              <a:t>Subscript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el-GR" dirty="0"/>
              <a:t>Ω</a:t>
            </a:r>
            <a:r>
              <a:rPr lang="nl-NL" dirty="0"/>
              <a:t>, </a:t>
            </a:r>
            <a:r>
              <a:rPr lang="nl-NL" dirty="0" err="1"/>
              <a:t>see</a:t>
            </a:r>
            <a:r>
              <a:rPr lang="nl-NL" dirty="0"/>
              <a:t> cheat sheet (BONUS)</a:t>
            </a:r>
          </a:p>
          <a:p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471129"/>
              </p:ext>
            </p:extLst>
          </p:nvPr>
        </p:nvGraphicFramePr>
        <p:xfrm>
          <a:off x="1475656" y="228371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</a:t>
                      </a:r>
                      <a:r>
                        <a:rPr lang="nl-NL" baseline="-25000" dirty="0"/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</a:t>
                      </a:r>
                      <a:r>
                        <a:rPr lang="nl-NL" baseline="-25000" dirty="0" err="1"/>
                        <a:t>out</a:t>
                      </a:r>
                      <a:endParaRPr lang="nl-NL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R</a:t>
                      </a:r>
                      <a:r>
                        <a:rPr lang="nl-NL" baseline="-25000" dirty="0" err="1"/>
                        <a:t>ref</a:t>
                      </a:r>
                      <a:endParaRPr lang="nl-NL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2V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3.8V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150</a:t>
                      </a:r>
                      <a:r>
                        <a:rPr lang="el-GR" dirty="0"/>
                        <a:t>Ω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115mA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713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Equations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In-line equations</a:t>
            </a:r>
            <a:br>
              <a:rPr lang="en-GB" dirty="0"/>
            </a:br>
            <a:r>
              <a:rPr lang="nl-NL" sz="1800" b="1" dirty="0"/>
              <a:t>$</a:t>
            </a:r>
            <a:r>
              <a:rPr lang="nl-NL" sz="1800" dirty="0"/>
              <a:t>f</a:t>
            </a:r>
            <a:r>
              <a:rPr lang="nl-NL" sz="1800" b="1" dirty="0"/>
              <a:t>(</a:t>
            </a:r>
            <a:r>
              <a:rPr lang="nl-NL" sz="1800" dirty="0"/>
              <a:t>x</a:t>
            </a:r>
            <a:r>
              <a:rPr lang="nl-NL" sz="1800" b="1" dirty="0"/>
              <a:t>)</a:t>
            </a:r>
            <a:r>
              <a:rPr lang="nl-NL" sz="1800" dirty="0"/>
              <a:t> </a:t>
            </a:r>
            <a:r>
              <a:rPr lang="nl-NL" sz="1800" b="1" dirty="0"/>
              <a:t>=</a:t>
            </a:r>
            <a:r>
              <a:rPr lang="nl-NL" sz="1800" dirty="0"/>
              <a:t> x^2 + 5 x + 3</a:t>
            </a:r>
            <a:r>
              <a:rPr lang="nl-NL" sz="1800" b="1" dirty="0"/>
              <a:t>$</a:t>
            </a:r>
          </a:p>
          <a:p>
            <a:pPr lvl="1"/>
            <a:endParaRPr lang="en-GB" b="1" dirty="0"/>
          </a:p>
          <a:p>
            <a:r>
              <a:rPr lang="en-GB" dirty="0"/>
              <a:t>Freestanding equations</a:t>
            </a:r>
            <a:br>
              <a:rPr lang="en-GB" dirty="0"/>
            </a:br>
            <a:r>
              <a:rPr lang="nl-NL" sz="1800" b="1" dirty="0"/>
              <a:t>\begin{</a:t>
            </a:r>
            <a:r>
              <a:rPr lang="nl-NL" sz="1800" dirty="0" err="1"/>
              <a:t>equation</a:t>
            </a:r>
            <a:r>
              <a:rPr lang="nl-NL" sz="1800" b="1" dirty="0"/>
              <a:t>}</a:t>
            </a:r>
            <a:br>
              <a:rPr lang="nl-NL" sz="1800" b="1" dirty="0"/>
            </a:br>
            <a:r>
              <a:rPr lang="nl-NL" sz="1800" b="1" dirty="0"/>
              <a:t>	\label{</a:t>
            </a:r>
            <a:r>
              <a:rPr lang="nl-NL" sz="1800" dirty="0" err="1"/>
              <a:t>eq:maxwell</a:t>
            </a:r>
            <a:r>
              <a:rPr lang="nl-NL" sz="1800" b="1" dirty="0"/>
              <a:t>}</a:t>
            </a:r>
            <a:br>
              <a:rPr lang="nl-NL" sz="1800" dirty="0"/>
            </a:br>
            <a:r>
              <a:rPr lang="nl-NL" sz="1800" dirty="0"/>
              <a:t>	</a:t>
            </a:r>
            <a:r>
              <a:rPr lang="nl-NL" sz="1800" b="1" dirty="0"/>
              <a:t>\</a:t>
            </a:r>
            <a:r>
              <a:rPr lang="nl-NL" sz="1800" b="1" dirty="0" err="1"/>
              <a:t>oint</a:t>
            </a:r>
            <a:r>
              <a:rPr lang="nl-NL" sz="1800" dirty="0"/>
              <a:t> </a:t>
            </a:r>
            <a:r>
              <a:rPr lang="nl-NL" sz="1800" b="1" dirty="0"/>
              <a:t>\</a:t>
            </a:r>
            <a:r>
              <a:rPr lang="nl-NL" sz="1800" b="1" dirty="0" err="1"/>
              <a:t>mathbf</a:t>
            </a:r>
            <a:r>
              <a:rPr lang="nl-NL" sz="1800" b="1" dirty="0"/>
              <a:t>{</a:t>
            </a:r>
            <a:r>
              <a:rPr lang="nl-NL" sz="1800" dirty="0"/>
              <a:t>E</a:t>
            </a:r>
            <a:r>
              <a:rPr lang="nl-NL" sz="1800" b="1" dirty="0"/>
              <a:t>}</a:t>
            </a:r>
            <a:r>
              <a:rPr lang="nl-NL" sz="1800" dirty="0"/>
              <a:t> </a:t>
            </a:r>
            <a:r>
              <a:rPr lang="nl-NL" sz="1800" b="1" dirty="0"/>
              <a:t>\</a:t>
            </a:r>
            <a:r>
              <a:rPr lang="nl-NL" sz="1800" b="1" dirty="0" err="1"/>
              <a:t>cdot</a:t>
            </a:r>
            <a:r>
              <a:rPr lang="nl-NL" sz="1800" dirty="0"/>
              <a:t> d </a:t>
            </a:r>
            <a:r>
              <a:rPr lang="nl-NL" sz="1800" b="1" dirty="0"/>
              <a:t>\</a:t>
            </a:r>
            <a:r>
              <a:rPr lang="nl-NL" sz="1800" b="1" dirty="0" err="1"/>
              <a:t>mathbf</a:t>
            </a:r>
            <a:r>
              <a:rPr lang="nl-NL" sz="1800" b="1" dirty="0"/>
              <a:t>{</a:t>
            </a:r>
            <a:r>
              <a:rPr lang="nl-NL" sz="1800" dirty="0"/>
              <a:t>A</a:t>
            </a:r>
            <a:r>
              <a:rPr lang="nl-NL" sz="1800" b="1" dirty="0"/>
              <a:t>}</a:t>
            </a:r>
            <a:r>
              <a:rPr lang="nl-NL" sz="1800" dirty="0"/>
              <a:t> </a:t>
            </a:r>
            <a:r>
              <a:rPr lang="nl-NL" sz="1800" b="1" dirty="0"/>
              <a:t>=</a:t>
            </a:r>
            <a:r>
              <a:rPr lang="nl-NL" sz="1800" dirty="0"/>
              <a:t> </a:t>
            </a:r>
            <a:r>
              <a:rPr lang="nl-NL" sz="1800" b="1" dirty="0"/>
              <a:t>\</a:t>
            </a:r>
            <a:r>
              <a:rPr lang="nl-NL" sz="1800" b="1" dirty="0" err="1"/>
              <a:t>frac</a:t>
            </a:r>
            <a:r>
              <a:rPr lang="nl-NL" sz="1800" b="1" dirty="0"/>
              <a:t>{</a:t>
            </a:r>
            <a:r>
              <a:rPr lang="nl-NL" sz="1800" dirty="0"/>
              <a:t>q_</a:t>
            </a:r>
            <a:r>
              <a:rPr lang="nl-NL" sz="1800" b="1" dirty="0"/>
              <a:t>{</a:t>
            </a:r>
            <a:r>
              <a:rPr lang="nl-NL" sz="1800" dirty="0" err="1"/>
              <a:t>enc</a:t>
            </a:r>
            <a:r>
              <a:rPr lang="nl-NL" sz="1800" b="1" dirty="0"/>
              <a:t>}}{\epsilon</a:t>
            </a:r>
            <a:r>
              <a:rPr lang="nl-NL" sz="1800" dirty="0"/>
              <a:t>_0</a:t>
            </a:r>
            <a:r>
              <a:rPr lang="nl-NL" sz="1800" b="1" dirty="0"/>
              <a:t>}</a:t>
            </a:r>
            <a:br>
              <a:rPr lang="nl-NL" sz="1800" dirty="0"/>
            </a:br>
            <a:r>
              <a:rPr lang="nl-NL" sz="1800" b="1" dirty="0"/>
              <a:t>\end{</a:t>
            </a:r>
            <a:r>
              <a:rPr lang="nl-NL" sz="1800" dirty="0" err="1"/>
              <a:t>equation</a:t>
            </a:r>
            <a:r>
              <a:rPr lang="nl-NL" sz="1800" b="1" dirty="0"/>
              <a:t>}</a:t>
            </a:r>
            <a:endParaRPr lang="nl-NL" sz="1800" dirty="0"/>
          </a:p>
          <a:p>
            <a:endParaRPr lang="nl-NL" dirty="0"/>
          </a:p>
        </p:txBody>
      </p:sp>
      <p:pic>
        <p:nvPicPr>
          <p:cNvPr id="4" name="Picture 2" descr="M:\ewi\etv\Bestuur\1 President\Cursus\LaTeX\beun\in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7574"/>
            <a:ext cx="2438400" cy="7048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M:\ewi\etv\Bestuur\1 President\Cursus\LaTeX\beun\l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63838"/>
            <a:ext cx="5372100" cy="9620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17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Exercise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Try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in-line </a:t>
            </a:r>
            <a:r>
              <a:rPr lang="nl-NL" dirty="0" err="1"/>
              <a:t>equation</a:t>
            </a:r>
            <a:r>
              <a:rPr lang="nl-NL" dirty="0"/>
              <a:t> (cheatsheet + google)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Try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freestanding </a:t>
            </a:r>
            <a:r>
              <a:rPr lang="nl-NL" dirty="0" err="1"/>
              <a:t>equation</a:t>
            </a:r>
            <a:r>
              <a:rPr lang="nl-NL" dirty="0"/>
              <a:t> (cheatsheet + Google, </a:t>
            </a:r>
            <a:r>
              <a:rPr lang="nl-NL" dirty="0" err="1"/>
              <a:t>little</a:t>
            </a:r>
            <a:r>
              <a:rPr lang="nl-NL" dirty="0"/>
              <a:t> more </a:t>
            </a:r>
            <a:r>
              <a:rPr lang="nl-NL" dirty="0" err="1"/>
              <a:t>difficult</a:t>
            </a:r>
            <a:r>
              <a:rPr lang="nl-NL" dirty="0"/>
              <a:t>!)</a:t>
            </a:r>
          </a:p>
        </p:txBody>
      </p:sp>
      <p:pic>
        <p:nvPicPr>
          <p:cNvPr id="4" name="Picture 3" descr="M:\ewi\etv\Bestuur\1 President\Cursus\LaTeX\beun\inlin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5646"/>
            <a:ext cx="1944216" cy="57749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:\ewi\etv\Bestuur\1 President\Cursus\LaTeX\beun\moeilij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64" y="3219822"/>
            <a:ext cx="2376264" cy="129850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2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Introduction ─ What is </a:t>
            </a:r>
            <a:r>
              <a:rPr lang="en-GB" dirty="0" err="1"/>
              <a:t>LaTeX</a:t>
            </a:r>
            <a:r>
              <a:rPr lang="en-GB" dirty="0"/>
              <a:t>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Mark-up language like HTML + CSS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a text editor like Word!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hypothesisjournal.com/wp-content/uploads/2011/08/shah-3-2-fi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76" y="1906463"/>
            <a:ext cx="5021288" cy="23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72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Lists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Lists can be made with itemize and enumerate</a:t>
            </a:r>
            <a:br>
              <a:rPr lang="en-GB" dirty="0"/>
            </a:br>
            <a:br>
              <a:rPr lang="en-GB" dirty="0"/>
            </a:br>
            <a:r>
              <a:rPr lang="nl-NL" sz="1800" b="1" dirty="0"/>
              <a:t>\begin{</a:t>
            </a:r>
            <a:r>
              <a:rPr lang="nl-NL" sz="1800" dirty="0" err="1"/>
              <a:t>itemize</a:t>
            </a:r>
            <a:r>
              <a:rPr lang="nl-NL" sz="1800" b="1" dirty="0"/>
              <a:t>}</a:t>
            </a:r>
            <a:br>
              <a:rPr lang="en-GB" sz="1800" dirty="0"/>
            </a:br>
            <a:r>
              <a:rPr lang="en-GB" sz="1800" dirty="0"/>
              <a:t>	</a:t>
            </a:r>
            <a:r>
              <a:rPr lang="en-GB" sz="1800" b="1" dirty="0"/>
              <a:t>\item </a:t>
            </a:r>
            <a:r>
              <a:rPr lang="en-GB" sz="1800" dirty="0"/>
              <a:t>The first item</a:t>
            </a:r>
            <a:br>
              <a:rPr lang="en-GB" sz="1800" dirty="0"/>
            </a:br>
            <a:r>
              <a:rPr lang="en-GB" sz="1800" dirty="0"/>
              <a:t>	</a:t>
            </a:r>
            <a:r>
              <a:rPr lang="en-GB" sz="1800" b="1" dirty="0"/>
              <a:t>\item </a:t>
            </a:r>
            <a:r>
              <a:rPr lang="en-GB" sz="1800" dirty="0"/>
              <a:t>The second item</a:t>
            </a:r>
            <a:br>
              <a:rPr lang="en-GB" sz="1800" dirty="0"/>
            </a:br>
            <a:r>
              <a:rPr lang="en-GB" sz="1800" b="1" dirty="0"/>
              <a:t>\end{</a:t>
            </a:r>
            <a:r>
              <a:rPr lang="en-GB" sz="1800" dirty="0"/>
              <a:t>itemize</a:t>
            </a:r>
            <a:r>
              <a:rPr lang="en-GB" sz="1800" b="1" dirty="0"/>
              <a:t>}</a:t>
            </a:r>
            <a:br>
              <a:rPr lang="en-GB" sz="1800" dirty="0"/>
            </a:br>
            <a:br>
              <a:rPr lang="en-GB" sz="1800" dirty="0"/>
            </a:br>
            <a:r>
              <a:rPr lang="nl-NL" sz="1800" b="1" dirty="0"/>
              <a:t>\begin{</a:t>
            </a:r>
            <a:r>
              <a:rPr lang="nl-NL" sz="1800" dirty="0" err="1"/>
              <a:t>enumerate</a:t>
            </a:r>
            <a:r>
              <a:rPr lang="nl-NL" sz="1800" b="1" dirty="0"/>
              <a:t>}</a:t>
            </a:r>
            <a:br>
              <a:rPr lang="en-GB" sz="1800" dirty="0"/>
            </a:br>
            <a:r>
              <a:rPr lang="en-GB" sz="1800" dirty="0"/>
              <a:t>	</a:t>
            </a:r>
            <a:r>
              <a:rPr lang="en-GB" sz="1800" b="1" dirty="0"/>
              <a:t>\item </a:t>
            </a:r>
            <a:r>
              <a:rPr lang="en-GB" sz="1800" dirty="0"/>
              <a:t>The first item</a:t>
            </a:r>
            <a:br>
              <a:rPr lang="en-GB" sz="1800" dirty="0"/>
            </a:br>
            <a:r>
              <a:rPr lang="en-GB" sz="1800" dirty="0"/>
              <a:t>	</a:t>
            </a:r>
            <a:r>
              <a:rPr lang="en-GB" sz="1800" b="1" dirty="0"/>
              <a:t>\item </a:t>
            </a:r>
            <a:r>
              <a:rPr lang="en-GB" sz="1800" dirty="0"/>
              <a:t>The second item</a:t>
            </a:r>
            <a:br>
              <a:rPr lang="en-GB" sz="1800" dirty="0"/>
            </a:br>
            <a:r>
              <a:rPr lang="en-GB" sz="1800" b="1" dirty="0"/>
              <a:t>\end{</a:t>
            </a:r>
            <a:r>
              <a:rPr lang="nl-NL" sz="1800" dirty="0" err="1"/>
              <a:t>enumerate</a:t>
            </a:r>
            <a:r>
              <a:rPr lang="en-GB" sz="1800" b="1" dirty="0"/>
              <a:t>}</a:t>
            </a:r>
            <a:endParaRPr lang="nl-NL" sz="1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7654"/>
            <a:ext cx="2695575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61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Some other features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Mark-ups</a:t>
            </a:r>
          </a:p>
          <a:p>
            <a:r>
              <a:rPr lang="en-GB" dirty="0"/>
              <a:t>References</a:t>
            </a:r>
            <a:endParaRPr lang="nl-NL" dirty="0"/>
          </a:p>
          <a:p>
            <a:r>
              <a:rPr lang="en-GB" dirty="0"/>
              <a:t>Bibliography/references</a:t>
            </a:r>
          </a:p>
          <a:p>
            <a:r>
              <a:rPr lang="en-GB" dirty="0"/>
              <a:t>Inserting code</a:t>
            </a:r>
          </a:p>
          <a:p>
            <a:r>
              <a:rPr lang="en-GB" dirty="0"/>
              <a:t>Include</a:t>
            </a:r>
          </a:p>
        </p:txBody>
      </p:sp>
    </p:spTree>
    <p:extLst>
      <p:ext uri="{BB962C8B-B14F-4D97-AF65-F5344CB8AC3E}">
        <p14:creationId xmlns:p14="http://schemas.microsoft.com/office/powerpoint/2010/main" val="4229926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Mark ups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Bold</a:t>
            </a:r>
            <a:r>
              <a:rPr lang="en-GB" dirty="0"/>
              <a:t>: 	</a:t>
            </a:r>
            <a:r>
              <a:rPr lang="en-GB" b="1" dirty="0"/>
              <a:t>\</a:t>
            </a:r>
            <a:r>
              <a:rPr lang="en-GB" b="1" dirty="0" err="1"/>
              <a:t>textbf</a:t>
            </a:r>
            <a:r>
              <a:rPr lang="en-GB" b="1" dirty="0"/>
              <a:t>{</a:t>
            </a:r>
            <a:r>
              <a:rPr lang="en-GB" dirty="0"/>
              <a:t>Text…</a:t>
            </a:r>
            <a:r>
              <a:rPr lang="en-GB" b="1" dirty="0"/>
              <a:t>}</a:t>
            </a:r>
            <a:br>
              <a:rPr lang="en-GB" dirty="0"/>
            </a:br>
            <a:r>
              <a:rPr lang="en-GB" dirty="0"/>
              <a:t>		</a:t>
            </a:r>
            <a:r>
              <a:rPr lang="en-GB" b="1" dirty="0"/>
              <a:t>{\bf </a:t>
            </a:r>
            <a:r>
              <a:rPr lang="en-GB" dirty="0"/>
              <a:t>Text…</a:t>
            </a:r>
            <a:r>
              <a:rPr lang="en-GB" b="1" dirty="0"/>
              <a:t>}</a:t>
            </a:r>
          </a:p>
          <a:p>
            <a:r>
              <a:rPr lang="en-GB" i="1" dirty="0"/>
              <a:t>Italic</a:t>
            </a:r>
            <a:r>
              <a:rPr lang="en-GB" dirty="0"/>
              <a:t>: 	</a:t>
            </a:r>
            <a:r>
              <a:rPr lang="en-GB" b="1" dirty="0"/>
              <a:t>\</a:t>
            </a:r>
            <a:r>
              <a:rPr lang="en-GB" b="1" dirty="0" err="1"/>
              <a:t>textit</a:t>
            </a:r>
            <a:r>
              <a:rPr lang="en-GB" b="1" dirty="0"/>
              <a:t>{</a:t>
            </a:r>
            <a:r>
              <a:rPr lang="en-GB" dirty="0"/>
              <a:t>Text…</a:t>
            </a:r>
            <a:r>
              <a:rPr lang="en-GB" b="1" dirty="0"/>
              <a:t>}</a:t>
            </a:r>
            <a:br>
              <a:rPr lang="en-GB" dirty="0"/>
            </a:br>
            <a:r>
              <a:rPr lang="en-GB" dirty="0"/>
              <a:t>		</a:t>
            </a:r>
            <a:r>
              <a:rPr lang="en-GB" b="1" dirty="0"/>
              <a:t>{\it </a:t>
            </a:r>
            <a:r>
              <a:rPr lang="en-GB" dirty="0"/>
              <a:t>Text…</a:t>
            </a:r>
            <a:r>
              <a:rPr lang="en-GB" b="1" dirty="0"/>
              <a:t>}</a:t>
            </a:r>
          </a:p>
          <a:p>
            <a:r>
              <a:rPr lang="en-GB" u="sng" dirty="0"/>
              <a:t>Underline</a:t>
            </a:r>
            <a:r>
              <a:rPr lang="en-GB" dirty="0"/>
              <a:t>: 	</a:t>
            </a:r>
            <a:r>
              <a:rPr lang="en-GB" b="1" dirty="0"/>
              <a:t>\underline{</a:t>
            </a:r>
            <a:r>
              <a:rPr lang="en-GB" dirty="0"/>
              <a:t>Text…</a:t>
            </a:r>
            <a:r>
              <a:rPr lang="en-GB" b="1" dirty="0"/>
              <a:t>}</a:t>
            </a:r>
          </a:p>
          <a:p>
            <a:r>
              <a:rPr lang="en-GB" dirty="0"/>
              <a:t>Super</a:t>
            </a:r>
            <a:r>
              <a:rPr lang="en-GB" baseline="30000" dirty="0"/>
              <a:t>script</a:t>
            </a:r>
            <a:r>
              <a:rPr lang="en-GB" dirty="0"/>
              <a:t>: 	</a:t>
            </a:r>
            <a:r>
              <a:rPr lang="en-GB" b="1" dirty="0"/>
              <a:t>\</a:t>
            </a:r>
            <a:r>
              <a:rPr lang="en-GB" b="1" dirty="0" err="1"/>
              <a:t>textsuperscript</a:t>
            </a:r>
            <a:r>
              <a:rPr lang="en-GB" b="1" dirty="0"/>
              <a:t>{</a:t>
            </a:r>
            <a:r>
              <a:rPr lang="en-GB" dirty="0"/>
              <a:t>Text…</a:t>
            </a:r>
            <a:r>
              <a:rPr lang="en-GB" b="1" dirty="0"/>
              <a:t>}</a:t>
            </a:r>
          </a:p>
          <a:p>
            <a:r>
              <a:rPr lang="en-GB" dirty="0"/>
              <a:t>Sub</a:t>
            </a:r>
            <a:r>
              <a:rPr lang="en-GB" baseline="-25000" dirty="0"/>
              <a:t>script</a:t>
            </a:r>
            <a:r>
              <a:rPr lang="en-GB" dirty="0"/>
              <a:t>: 	</a:t>
            </a:r>
            <a:r>
              <a:rPr lang="en-GB" b="1" dirty="0"/>
              <a:t>\</a:t>
            </a:r>
            <a:r>
              <a:rPr lang="en-GB" b="1" dirty="0" err="1"/>
              <a:t>textsubscript</a:t>
            </a:r>
            <a:r>
              <a:rPr lang="en-GB" b="1" dirty="0"/>
              <a:t>{</a:t>
            </a:r>
            <a:r>
              <a:rPr lang="en-GB" dirty="0"/>
              <a:t>Text…</a:t>
            </a:r>
            <a:r>
              <a:rPr lang="en-GB" b="1" dirty="0"/>
              <a:t>}</a:t>
            </a:r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8908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\label{</a:t>
            </a:r>
            <a:r>
              <a:rPr lang="en-GB" dirty="0" err="1"/>
              <a:t>your_label</a:t>
            </a:r>
            <a:r>
              <a:rPr lang="en-GB" b="1" dirty="0"/>
              <a:t>}</a:t>
            </a:r>
          </a:p>
          <a:p>
            <a:r>
              <a:rPr lang="en-GB" b="1" dirty="0"/>
              <a:t>\ref{</a:t>
            </a:r>
            <a:r>
              <a:rPr lang="en-GB" dirty="0" err="1"/>
              <a:t>your_label</a:t>
            </a:r>
            <a:r>
              <a:rPr lang="en-GB" b="1" dirty="0"/>
              <a:t>}</a:t>
            </a:r>
            <a:r>
              <a:rPr lang="en-GB" dirty="0"/>
              <a:t> in the text</a:t>
            </a:r>
          </a:p>
          <a:p>
            <a:r>
              <a:rPr lang="en-GB" b="1" dirty="0"/>
              <a:t>Useful name!</a:t>
            </a:r>
          </a:p>
          <a:p>
            <a:pPr lvl="1"/>
            <a:r>
              <a:rPr lang="en-GB" dirty="0" err="1"/>
              <a:t>fig:penguin</a:t>
            </a:r>
            <a:endParaRPr lang="en-GB" dirty="0"/>
          </a:p>
          <a:p>
            <a:pPr lvl="1"/>
            <a:r>
              <a:rPr lang="en-GB" dirty="0" err="1"/>
              <a:t>eq:maxwell</a:t>
            </a:r>
            <a:endParaRPr lang="en-GB" dirty="0"/>
          </a:p>
          <a:p>
            <a:pPr lvl="1"/>
            <a:r>
              <a:rPr lang="en-GB" dirty="0" err="1"/>
              <a:t>sec:introduction</a:t>
            </a:r>
            <a:endParaRPr lang="nl-NL" dirty="0"/>
          </a:p>
          <a:p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35847"/>
            <a:ext cx="2952328" cy="81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218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Exercise</a:t>
            </a:r>
            <a:r>
              <a:rPr lang="nl-NL" dirty="0"/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Make, in a </a:t>
            </a:r>
            <a:r>
              <a:rPr lang="nl-NL" dirty="0" err="1"/>
              <a:t>paragraph</a:t>
            </a:r>
            <a:r>
              <a:rPr lang="nl-NL" dirty="0"/>
              <a:t>, a </a:t>
            </a:r>
            <a:r>
              <a:rPr lang="nl-NL" dirty="0" err="1"/>
              <a:t>references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image,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table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equation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made </a:t>
            </a:r>
            <a:r>
              <a:rPr lang="nl-NL" dirty="0" err="1"/>
              <a:t>earlier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407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Bibliography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In a .bib file</a:t>
            </a:r>
            <a:br>
              <a:rPr lang="nl-NL" dirty="0"/>
            </a:br>
            <a:r>
              <a:rPr lang="nl-NL" b="1" dirty="0"/>
              <a:t>@</a:t>
            </a:r>
            <a:r>
              <a:rPr lang="nl-NL" b="1" dirty="0" err="1"/>
              <a:t>book</a:t>
            </a:r>
            <a:r>
              <a:rPr lang="nl-NL" b="1" dirty="0"/>
              <a:t>{</a:t>
            </a:r>
            <a:r>
              <a:rPr lang="nl-NL" dirty="0" err="1"/>
              <a:t>epobook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	</a:t>
            </a:r>
            <a:r>
              <a:rPr lang="nl-NL" i="1" dirty="0"/>
              <a:t>Author</a:t>
            </a:r>
            <a:r>
              <a:rPr lang="nl-NL" dirty="0"/>
              <a:t> =  "J. Hoekstra </a:t>
            </a:r>
            <a:r>
              <a:rPr lang="nl-NL" dirty="0" err="1"/>
              <a:t>and</a:t>
            </a:r>
            <a:r>
              <a:rPr lang="nl-NL" dirty="0"/>
              <a:t> X. van Rijnsoever",</a:t>
            </a:r>
            <a:br>
              <a:rPr lang="nl-NL" dirty="0"/>
            </a:br>
            <a:r>
              <a:rPr lang="nl-NL" dirty="0"/>
              <a:t>	</a:t>
            </a:r>
            <a:r>
              <a:rPr lang="nl-NL" i="1" dirty="0"/>
              <a:t>Publisher</a:t>
            </a:r>
            <a:r>
              <a:rPr lang="nl-NL" dirty="0"/>
              <a:t> = {TU Delft},</a:t>
            </a:r>
            <a:br>
              <a:rPr lang="nl-NL" dirty="0"/>
            </a:br>
            <a:r>
              <a:rPr lang="nl-NL" dirty="0"/>
              <a:t>	</a:t>
            </a:r>
            <a:r>
              <a:rPr lang="nl-NL" i="1" dirty="0" err="1"/>
              <a:t>Title</a:t>
            </a:r>
            <a:r>
              <a:rPr lang="nl-NL" dirty="0"/>
              <a:t> = {Lab Courses EE Semester 1 – Student Manual},</a:t>
            </a:r>
            <a:br>
              <a:rPr lang="nl-NL" dirty="0"/>
            </a:br>
            <a:r>
              <a:rPr lang="nl-NL" dirty="0"/>
              <a:t>	</a:t>
            </a:r>
            <a:r>
              <a:rPr lang="nl-NL" i="1" dirty="0" err="1"/>
              <a:t>Year</a:t>
            </a:r>
            <a:r>
              <a:rPr lang="nl-NL" dirty="0"/>
              <a:t> = {2015-2016}</a:t>
            </a:r>
            <a:br>
              <a:rPr lang="nl-NL" dirty="0"/>
            </a:br>
            <a:r>
              <a:rPr lang="nl-NL" b="1" dirty="0"/>
              <a:t>}</a:t>
            </a:r>
            <a:endParaRPr lang="nl-NL" sz="1800" b="1" dirty="0"/>
          </a:p>
        </p:txBody>
      </p:sp>
    </p:spTree>
    <p:extLst>
      <p:ext uri="{BB962C8B-B14F-4D97-AF65-F5344CB8AC3E}">
        <p14:creationId xmlns:p14="http://schemas.microsoft.com/office/powerpoint/2010/main" val="704235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Bibliography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put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sz="1800" dirty="0"/>
              <a:t>A </a:t>
            </a:r>
            <a:r>
              <a:rPr lang="nl-NL" sz="1800" dirty="0" err="1"/>
              <a:t>reference</a:t>
            </a:r>
            <a:r>
              <a:rPr lang="nl-NL" sz="1800" dirty="0"/>
              <a:t>:</a:t>
            </a:r>
            <a:r>
              <a:rPr lang="nl-NL" sz="1800" b="1" dirty="0"/>
              <a:t> \</a:t>
            </a:r>
            <a:r>
              <a:rPr lang="nl-NL" sz="1800" b="1" dirty="0" err="1"/>
              <a:t>cite</a:t>
            </a:r>
            <a:r>
              <a:rPr lang="nl-NL" sz="1800" b="1" dirty="0"/>
              <a:t>{</a:t>
            </a:r>
            <a:r>
              <a:rPr lang="nl-NL" sz="1800" dirty="0" err="1"/>
              <a:t>epobook</a:t>
            </a:r>
            <a:r>
              <a:rPr lang="nl-NL" sz="1800" b="1" dirty="0"/>
              <a:t>}</a:t>
            </a:r>
          </a:p>
          <a:p>
            <a:pPr marL="0" indent="0">
              <a:buNone/>
            </a:pPr>
            <a:r>
              <a:rPr lang="nl-NL" sz="1800" dirty="0" err="1"/>
              <a:t>Another</a:t>
            </a:r>
            <a:r>
              <a:rPr lang="nl-NL" sz="1800" dirty="0"/>
              <a:t> </a:t>
            </a:r>
            <a:r>
              <a:rPr lang="nl-NL" sz="1800" dirty="0" err="1"/>
              <a:t>one</a:t>
            </a:r>
            <a:r>
              <a:rPr lang="nl-NL" sz="1800" dirty="0"/>
              <a:t>:</a:t>
            </a:r>
            <a:r>
              <a:rPr lang="nl-NL" sz="1800" b="1" dirty="0"/>
              <a:t> \</a:t>
            </a:r>
            <a:r>
              <a:rPr lang="nl-NL" sz="1800" b="1" dirty="0" err="1"/>
              <a:t>cite</a:t>
            </a:r>
            <a:r>
              <a:rPr lang="nl-NL" sz="1800" b="1" dirty="0"/>
              <a:t>[</a:t>
            </a:r>
            <a:r>
              <a:rPr lang="nl-NL" sz="1800" dirty="0"/>
              <a:t>p.150</a:t>
            </a:r>
            <a:r>
              <a:rPr lang="nl-NL" sz="1800" b="1" dirty="0"/>
              <a:t>]{</a:t>
            </a:r>
            <a:r>
              <a:rPr lang="nl-NL" sz="1800" dirty="0" err="1"/>
              <a:t>epobook</a:t>
            </a:r>
            <a:r>
              <a:rPr lang="nl-NL" sz="1800" b="1" dirty="0"/>
              <a:t>}</a:t>
            </a: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Output:</a:t>
            </a:r>
          </a:p>
          <a:p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2571750"/>
            <a:ext cx="4611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 reference: [1]</a:t>
            </a:r>
          </a:p>
          <a:p>
            <a:r>
              <a:rPr lang="en-GB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Another one: [1,p1.150]</a:t>
            </a:r>
            <a:endParaRPr lang="en-US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01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Inserting</a:t>
            </a:r>
            <a:r>
              <a:rPr lang="nl-NL" dirty="0"/>
              <a:t> code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Listings</a:t>
            </a:r>
            <a:r>
              <a:rPr lang="nl-NL" dirty="0"/>
              <a:t>, </a:t>
            </a:r>
            <a:r>
              <a:rPr lang="nl-NL" dirty="0" err="1"/>
              <a:t>use</a:t>
            </a:r>
            <a:r>
              <a:rPr lang="nl-NL" dirty="0"/>
              <a:t> package</a:t>
            </a:r>
          </a:p>
          <a:p>
            <a:pPr lvl="1"/>
            <a:r>
              <a:rPr lang="nl-NL" b="1" dirty="0"/>
              <a:t>\</a:t>
            </a:r>
            <a:r>
              <a:rPr lang="nl-NL" b="1" dirty="0" err="1"/>
              <a:t>usepackage</a:t>
            </a:r>
            <a:r>
              <a:rPr lang="nl-NL" b="1" dirty="0"/>
              <a:t>{</a:t>
            </a:r>
            <a:r>
              <a:rPr lang="en-GB" dirty="0"/>
              <a:t>listings</a:t>
            </a:r>
            <a:r>
              <a:rPr lang="en-GB" b="1" dirty="0"/>
              <a:t>}</a:t>
            </a:r>
          </a:p>
          <a:p>
            <a:r>
              <a:rPr lang="en-GB" dirty="0"/>
              <a:t>Settings (below the packages)</a:t>
            </a:r>
          </a:p>
          <a:p>
            <a:pPr lvl="1"/>
            <a:r>
              <a:rPr lang="nl-NL" b="1" dirty="0"/>
              <a:t>\</a:t>
            </a:r>
            <a:r>
              <a:rPr lang="nl-NL" b="1" dirty="0" err="1"/>
              <a:t>lstset</a:t>
            </a:r>
            <a:r>
              <a:rPr lang="nl-NL" b="1" dirty="0"/>
              <a:t>{</a:t>
            </a:r>
            <a:r>
              <a:rPr lang="nl-NL" dirty="0"/>
              <a:t>frame = </a:t>
            </a:r>
            <a:r>
              <a:rPr lang="nl-NL" dirty="0" err="1"/>
              <a:t>lrtb,language</a:t>
            </a:r>
            <a:r>
              <a:rPr lang="nl-NL" dirty="0"/>
              <a:t>=c</a:t>
            </a:r>
            <a:r>
              <a:rPr lang="nl-NL" b="1" dirty="0"/>
              <a:t>}</a:t>
            </a:r>
          </a:p>
          <a:p>
            <a:pPr lvl="1"/>
            <a:r>
              <a:rPr lang="en-GB" dirty="0"/>
              <a:t>Documentation</a:t>
            </a:r>
          </a:p>
          <a:p>
            <a:r>
              <a:rPr lang="en-GB" dirty="0"/>
              <a:t>And then: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800" b="1" dirty="0"/>
              <a:t>\begin{</a:t>
            </a:r>
            <a:r>
              <a:rPr lang="nl-NL" sz="1800" dirty="0" err="1"/>
              <a:t>lstlisting</a:t>
            </a:r>
            <a:r>
              <a:rPr lang="nl-NL" sz="1800" b="1" dirty="0"/>
              <a:t>}[</a:t>
            </a:r>
            <a:r>
              <a:rPr lang="nl-NL" sz="1800" dirty="0" err="1"/>
              <a:t>caption</a:t>
            </a:r>
            <a:r>
              <a:rPr lang="nl-NL" sz="1800" dirty="0"/>
              <a:t>=</a:t>
            </a:r>
            <a:r>
              <a:rPr lang="nl-NL" sz="1800" dirty="0" err="1"/>
              <a:t>caption</a:t>
            </a:r>
            <a:r>
              <a:rPr lang="nl-NL" sz="1800" dirty="0"/>
              <a:t>, label={</a:t>
            </a:r>
            <a:r>
              <a:rPr lang="nl-NL" sz="1800" dirty="0" err="1"/>
              <a:t>lst:cprog</a:t>
            </a:r>
            <a:r>
              <a:rPr lang="nl-NL" sz="1800" dirty="0"/>
              <a:t>}</a:t>
            </a:r>
            <a:r>
              <a:rPr lang="nl-NL" sz="1800" b="1" dirty="0"/>
              <a:t>]</a:t>
            </a:r>
          </a:p>
          <a:p>
            <a:pPr marL="0" indent="0">
              <a:buNone/>
            </a:pPr>
            <a:r>
              <a:rPr lang="en-GB" sz="1800" dirty="0"/>
              <a:t>      // C code here</a:t>
            </a:r>
          </a:p>
          <a:p>
            <a:pPr marL="0" indent="0">
              <a:buNone/>
            </a:pPr>
            <a:r>
              <a:rPr lang="en-GB" sz="1800" b="1" dirty="0"/>
              <a:t>\end{</a:t>
            </a:r>
            <a:r>
              <a:rPr lang="en-GB" sz="1800" dirty="0" err="1"/>
              <a:t>lstlisting</a:t>
            </a:r>
            <a:r>
              <a:rPr lang="en-GB" sz="1800" b="1" dirty="0"/>
              <a:t>}</a:t>
            </a:r>
            <a:endParaRPr lang="nl-NL" sz="1800" b="1" dirty="0"/>
          </a:p>
          <a:p>
            <a:endParaRPr lang="nl-NL" dirty="0"/>
          </a:p>
        </p:txBody>
      </p:sp>
      <p:pic>
        <p:nvPicPr>
          <p:cNvPr id="4" name="Picture 2" descr="M:\ewi\etv\Bestuur\1 President\Cursus\LaTeX\beun\sn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67" y="1203599"/>
            <a:ext cx="3833689" cy="16587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46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Miscellaneous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Inputting </a:t>
            </a:r>
            <a:r>
              <a:rPr lang="en-GB" dirty="0" err="1"/>
              <a:t>LaTeX</a:t>
            </a:r>
            <a:r>
              <a:rPr lang="en-GB" dirty="0"/>
              <a:t> file: 			</a:t>
            </a:r>
            <a:r>
              <a:rPr lang="en-GB" b="1" dirty="0"/>
              <a:t>\input{</a:t>
            </a:r>
            <a:r>
              <a:rPr lang="en-GB" dirty="0" err="1"/>
              <a:t>losse_file.tex</a:t>
            </a:r>
            <a:r>
              <a:rPr lang="en-GB" b="1" dirty="0"/>
              <a:t>}</a:t>
            </a:r>
            <a:endParaRPr lang="nl-NL" b="1" dirty="0"/>
          </a:p>
          <a:p>
            <a:r>
              <a:rPr lang="en-GB" dirty="0"/>
              <a:t>Table of contents: 			</a:t>
            </a:r>
            <a:r>
              <a:rPr lang="en-GB" b="1" dirty="0"/>
              <a:t>\</a:t>
            </a:r>
            <a:r>
              <a:rPr lang="en-GB" b="1" dirty="0" err="1"/>
              <a:t>tableofcontents</a:t>
            </a:r>
            <a:endParaRPr lang="en-GB" b="1" dirty="0"/>
          </a:p>
          <a:p>
            <a:r>
              <a:rPr lang="en-GB" dirty="0"/>
              <a:t>Line break:				</a:t>
            </a:r>
            <a:r>
              <a:rPr lang="en-GB" b="1" dirty="0"/>
              <a:t>\\</a:t>
            </a:r>
            <a:endParaRPr lang="en-GB" dirty="0"/>
          </a:p>
          <a:p>
            <a:r>
              <a:rPr lang="en-GB" dirty="0"/>
              <a:t>New page:	 			</a:t>
            </a:r>
            <a:r>
              <a:rPr lang="en-GB" b="1" dirty="0"/>
              <a:t>\</a:t>
            </a:r>
            <a:r>
              <a:rPr lang="en-GB" b="1" dirty="0" err="1"/>
              <a:t>clearpage</a:t>
            </a:r>
            <a:r>
              <a:rPr lang="en-GB" b="1" dirty="0"/>
              <a:t> </a:t>
            </a:r>
            <a:r>
              <a:rPr lang="en-GB" dirty="0"/>
              <a:t>or </a:t>
            </a:r>
            <a:r>
              <a:rPr lang="en-GB" b="1" dirty="0"/>
              <a:t>\</a:t>
            </a:r>
            <a:r>
              <a:rPr lang="en-GB" b="1" dirty="0" err="1"/>
              <a:t>newpage</a:t>
            </a:r>
            <a:endParaRPr lang="en-GB" b="1" dirty="0"/>
          </a:p>
          <a:p>
            <a:r>
              <a:rPr lang="en-GB" dirty="0"/>
              <a:t>Prevent the line to indent:	 	</a:t>
            </a:r>
            <a:r>
              <a:rPr lang="en-GB" b="1" dirty="0"/>
              <a:t>\</a:t>
            </a:r>
            <a:r>
              <a:rPr lang="en-GB" b="1" dirty="0" err="1"/>
              <a:t>noindent</a:t>
            </a:r>
            <a:endParaRPr lang="en-GB" b="1" dirty="0"/>
          </a:p>
          <a:p>
            <a:r>
              <a:rPr lang="en-GB" dirty="0"/>
              <a:t>Add a white space			</a:t>
            </a:r>
            <a:r>
              <a:rPr lang="en-GB" b="1" dirty="0"/>
              <a:t>\newline</a:t>
            </a:r>
          </a:p>
          <a:p>
            <a:r>
              <a:rPr lang="en-GB" dirty="0"/>
              <a:t>Accentuated characters:</a:t>
            </a:r>
          </a:p>
          <a:p>
            <a:pPr lvl="1"/>
            <a:r>
              <a:rPr lang="en-GB" dirty="0"/>
              <a:t>ë		\”e</a:t>
            </a:r>
          </a:p>
          <a:p>
            <a:pPr lvl="1"/>
            <a:r>
              <a:rPr lang="en-GB" dirty="0"/>
              <a:t>é 		\’e</a:t>
            </a:r>
          </a:p>
          <a:p>
            <a:pPr lvl="1"/>
            <a:r>
              <a:rPr lang="en-GB" dirty="0"/>
              <a:t>è 		\`e</a:t>
            </a:r>
          </a:p>
          <a:p>
            <a:pPr lvl="1"/>
            <a:r>
              <a:rPr lang="nl-NL" dirty="0"/>
              <a:t>ê		\^e</a:t>
            </a:r>
          </a:p>
        </p:txBody>
      </p:sp>
    </p:spTree>
    <p:extLst>
      <p:ext uri="{BB962C8B-B14F-4D97-AF65-F5344CB8AC3E}">
        <p14:creationId xmlns:p14="http://schemas.microsoft.com/office/powerpoint/2010/main" val="2352916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Do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yourself</a:t>
            </a:r>
            <a:r>
              <a:rPr lang="nl-NL" dirty="0"/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Try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piece of code</a:t>
            </a:r>
          </a:p>
          <a:p>
            <a:r>
              <a:rPr lang="nl-NL" dirty="0" err="1"/>
              <a:t>Try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a </a:t>
            </a:r>
            <a:r>
              <a:rPr lang="nl-NL" dirty="0" err="1"/>
              <a:t>table</a:t>
            </a:r>
            <a:r>
              <a:rPr lang="nl-NL" dirty="0"/>
              <a:t> of contents</a:t>
            </a:r>
          </a:p>
        </p:txBody>
      </p:sp>
    </p:spTree>
    <p:extLst>
      <p:ext uri="{BB962C8B-B14F-4D97-AF65-F5344CB8AC3E}">
        <p14:creationId xmlns:p14="http://schemas.microsoft.com/office/powerpoint/2010/main" val="175551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Introduction ─ Why do we use </a:t>
            </a:r>
            <a:r>
              <a:rPr lang="en-GB" dirty="0" err="1"/>
              <a:t>LaTeX</a:t>
            </a:r>
            <a:r>
              <a:rPr lang="en-GB" dirty="0"/>
              <a:t>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Professional:</a:t>
            </a:r>
          </a:p>
          <a:p>
            <a:pPr lvl="1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Looks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Latex handles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dirty="0" err="1"/>
              <a:t>Uniformity</a:t>
            </a:r>
            <a:r>
              <a:rPr lang="nl-NL" dirty="0"/>
              <a:t> in </a:t>
            </a:r>
            <a:r>
              <a:rPr lang="nl-NL" dirty="0" err="1"/>
              <a:t>documents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features</a:t>
            </a:r>
          </a:p>
          <a:p>
            <a:pPr lvl="1"/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dirty="0" err="1"/>
              <a:t>Equations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splitting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document</a:t>
            </a:r>
          </a:p>
        </p:txBody>
      </p:sp>
    </p:spTree>
    <p:extLst>
      <p:ext uri="{BB962C8B-B14F-4D97-AF65-F5344CB8AC3E}">
        <p14:creationId xmlns:p14="http://schemas.microsoft.com/office/powerpoint/2010/main" val="103233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Do you need any help?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5" y="1059583"/>
            <a:ext cx="8183141" cy="1584175"/>
          </a:xfrm>
        </p:spPr>
        <p:txBody>
          <a:bodyPr/>
          <a:lstStyle/>
          <a:p>
            <a:r>
              <a:rPr lang="en-GB" dirty="0"/>
              <a:t>Google is your friend!</a:t>
            </a:r>
          </a:p>
          <a:p>
            <a:r>
              <a:rPr lang="nl-NL" dirty="0" err="1"/>
              <a:t>LaTex</a:t>
            </a:r>
            <a:r>
              <a:rPr lang="nl-NL" dirty="0"/>
              <a:t> </a:t>
            </a:r>
            <a:r>
              <a:rPr lang="nl-NL" dirty="0" err="1"/>
              <a:t>documentation</a:t>
            </a:r>
            <a:r>
              <a:rPr lang="nl-NL" dirty="0"/>
              <a:t>: en.wikibooks.org/wiki/</a:t>
            </a:r>
            <a:r>
              <a:rPr lang="nl-NL" dirty="0" err="1"/>
              <a:t>LaTeX</a:t>
            </a:r>
            <a:r>
              <a:rPr lang="nl-NL" dirty="0"/>
              <a:t>/</a:t>
            </a:r>
          </a:p>
          <a:p>
            <a:r>
              <a:rPr lang="en-GB" dirty="0"/>
              <a:t>Overleaf</a:t>
            </a:r>
          </a:p>
          <a:p>
            <a:r>
              <a:rPr lang="en-GB" dirty="0"/>
              <a:t>Experienced users</a:t>
            </a:r>
            <a:endParaRPr lang="nl-NL" dirty="0"/>
          </a:p>
        </p:txBody>
      </p:sp>
      <p:pic>
        <p:nvPicPr>
          <p:cNvPr id="4" name="Shape 3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86" y="2990075"/>
            <a:ext cx="2383791" cy="119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078" y="2787774"/>
            <a:ext cx="1596497" cy="1596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243D24-EC95-818A-6911-F74323A86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43" y="2600413"/>
            <a:ext cx="4784922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88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Templates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TUDelft</a:t>
            </a:r>
            <a:r>
              <a:rPr lang="en-GB" dirty="0"/>
              <a:t> report templates:</a:t>
            </a:r>
          </a:p>
          <a:p>
            <a:pPr lvl="1"/>
            <a:r>
              <a:rPr lang="en-GB" dirty="0"/>
              <a:t>Google: “</a:t>
            </a:r>
            <a:r>
              <a:rPr lang="en-GB" dirty="0" err="1"/>
              <a:t>TUDelft</a:t>
            </a:r>
            <a:r>
              <a:rPr lang="en-GB" dirty="0"/>
              <a:t> latex template”</a:t>
            </a:r>
          </a:p>
          <a:p>
            <a:pPr lvl="1"/>
            <a:r>
              <a:rPr lang="en-GB" dirty="0"/>
              <a:t>EPO templates: received from coordinators or </a:t>
            </a:r>
            <a:r>
              <a:rPr lang="en-GB" dirty="0" err="1"/>
              <a:t>Brightspace</a:t>
            </a:r>
            <a:endParaRPr lang="en-GB" dirty="0"/>
          </a:p>
          <a:p>
            <a:r>
              <a:rPr lang="en-GB" dirty="0"/>
              <a:t>ETV templates</a:t>
            </a:r>
          </a:p>
          <a:p>
            <a:pPr lvl="1"/>
            <a:r>
              <a:rPr lang="en-GB" dirty="0"/>
              <a:t>In the “Shared” folder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2888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Other uses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Presentations</a:t>
            </a:r>
          </a:p>
          <a:p>
            <a:r>
              <a:rPr lang="en-GB" dirty="0" err="1"/>
              <a:t>Labelprinting</a:t>
            </a:r>
            <a:endParaRPr lang="en-GB" dirty="0"/>
          </a:p>
          <a:p>
            <a:r>
              <a:rPr lang="en-GB" dirty="0"/>
              <a:t>Envelope printing</a:t>
            </a:r>
          </a:p>
          <a:p>
            <a:r>
              <a:rPr lang="en-GB" dirty="0"/>
              <a:t>Batch generation of documents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523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0429" y="-304095"/>
            <a:ext cx="8183141" cy="1728192"/>
          </a:xfrm>
        </p:spPr>
        <p:txBody>
          <a:bodyPr/>
          <a:lstStyle/>
          <a:p>
            <a:pPr algn="ctr"/>
            <a:r>
              <a:rPr lang="en-GB" sz="4400" dirty="0"/>
              <a:t>That’s it!</a:t>
            </a:r>
            <a:endParaRPr lang="nl-NL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CD730-D143-5DDA-AAF2-4121AE188397}"/>
              </a:ext>
            </a:extLst>
          </p:cNvPr>
          <p:cNvSpPr txBox="1"/>
          <p:nvPr/>
        </p:nvSpPr>
        <p:spPr>
          <a:xfrm>
            <a:off x="611972" y="3795886"/>
            <a:ext cx="2219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A90303"/>
                </a:solidFill>
              </a:rPr>
              <a:t>etv.tudelft.nl/workshop</a:t>
            </a:r>
            <a:endParaRPr lang="nl-NL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617C9-A8A5-3A46-C419-76E68C99B24C}"/>
              </a:ext>
            </a:extLst>
          </p:cNvPr>
          <p:cNvSpPr txBox="1"/>
          <p:nvPr/>
        </p:nvSpPr>
        <p:spPr>
          <a:xfrm>
            <a:off x="611972" y="1106329"/>
            <a:ext cx="2219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Fill in attendance!</a:t>
            </a:r>
            <a:endParaRPr lang="nl-NL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256F3-FCF0-7E53-EBDA-91DD9A3051DC}"/>
              </a:ext>
            </a:extLst>
          </p:cNvPr>
          <p:cNvSpPr txBox="1"/>
          <p:nvPr/>
        </p:nvSpPr>
        <p:spPr>
          <a:xfrm>
            <a:off x="3288804" y="3795886"/>
            <a:ext cx="2219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A90303"/>
                </a:solidFill>
              </a:rPr>
              <a:t>etv.tudelft.nl/ip1report</a:t>
            </a:r>
            <a:endParaRPr lang="nl-NL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86C3E-C377-5C0A-80EA-2B4398A0B91A}"/>
              </a:ext>
            </a:extLst>
          </p:cNvPr>
          <p:cNvSpPr txBox="1"/>
          <p:nvPr/>
        </p:nvSpPr>
        <p:spPr>
          <a:xfrm>
            <a:off x="3288804" y="1106329"/>
            <a:ext cx="2219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IP1 report template</a:t>
            </a:r>
            <a:endParaRPr lang="nl-NL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7CA30-B114-975F-06DC-C86A6DEAF0E6}"/>
              </a:ext>
            </a:extLst>
          </p:cNvPr>
          <p:cNvSpPr txBox="1"/>
          <p:nvPr/>
        </p:nvSpPr>
        <p:spPr>
          <a:xfrm>
            <a:off x="5978172" y="3795886"/>
            <a:ext cx="2338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A90303"/>
                </a:solidFill>
              </a:rPr>
              <a:t>etv.tudelft.nl/</a:t>
            </a:r>
            <a:r>
              <a:rPr lang="en-GB" sz="1600" dirty="0" err="1">
                <a:solidFill>
                  <a:srgbClr val="A90303"/>
                </a:solidFill>
              </a:rPr>
              <a:t>projectplan</a:t>
            </a:r>
            <a:endParaRPr lang="nl-NL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7339C3-3850-5C84-D3E7-820536A8AB49}"/>
              </a:ext>
            </a:extLst>
          </p:cNvPr>
          <p:cNvSpPr txBox="1"/>
          <p:nvPr/>
        </p:nvSpPr>
        <p:spPr>
          <a:xfrm>
            <a:off x="5978172" y="1106329"/>
            <a:ext cx="2219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Project plan template</a:t>
            </a:r>
            <a:endParaRPr lang="nl-NL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ABFB9-1C4F-91C6-3E10-00E6747D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638971"/>
            <a:ext cx="1865557" cy="1865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47F3F9-F741-7941-59A5-EA558A07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249" y="1689847"/>
            <a:ext cx="1865557" cy="1865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584B7E-965D-C813-CA14-E54AD3259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49" y="1638971"/>
            <a:ext cx="1865558" cy="18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3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536" y="1707654"/>
            <a:ext cx="8183141" cy="1008112"/>
          </a:xfrm>
        </p:spPr>
        <p:txBody>
          <a:bodyPr/>
          <a:lstStyle/>
          <a:p>
            <a:pPr algn="ctr"/>
            <a:r>
              <a:rPr lang="en-GB" sz="4800" dirty="0" err="1"/>
              <a:t>LaTeX</a:t>
            </a:r>
            <a:r>
              <a:rPr lang="en-GB" sz="4800" dirty="0"/>
              <a:t> itself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03921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does it work?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Mark-up language, so you need to compile </a:t>
            </a:r>
            <a:r>
              <a:rPr lang="en-GB" dirty="0" err="1"/>
              <a:t>CoDe</a:t>
            </a:r>
            <a:r>
              <a:rPr lang="en-GB" dirty="0"/>
              <a:t> to generate a pdf</a:t>
            </a:r>
          </a:p>
          <a:p>
            <a:r>
              <a:rPr lang="en-GB" dirty="0"/>
              <a:t>Compiler: </a:t>
            </a:r>
            <a:r>
              <a:rPr lang="en-GB" dirty="0" err="1"/>
              <a:t>eg</a:t>
            </a:r>
            <a:r>
              <a:rPr lang="en-GB" dirty="0"/>
              <a:t>. </a:t>
            </a:r>
            <a:r>
              <a:rPr lang="en-GB" dirty="0" err="1"/>
              <a:t>LuLaTex</a:t>
            </a:r>
            <a:r>
              <a:rPr lang="en-GB" dirty="0"/>
              <a:t>, </a:t>
            </a:r>
            <a:r>
              <a:rPr lang="en-GB" dirty="0" err="1"/>
              <a:t>XeTex</a:t>
            </a:r>
            <a:endParaRPr lang="en-GB" dirty="0"/>
          </a:p>
          <a:p>
            <a:r>
              <a:rPr lang="en-GB" dirty="0" err="1"/>
              <a:t>LaTeX</a:t>
            </a:r>
            <a:r>
              <a:rPr lang="en-GB" dirty="0"/>
              <a:t> editors: </a:t>
            </a:r>
          </a:p>
          <a:p>
            <a:pPr lvl="1"/>
            <a:r>
              <a:rPr lang="en-GB" dirty="0" err="1"/>
              <a:t>TexStudio</a:t>
            </a:r>
            <a:endParaRPr lang="en-GB" dirty="0"/>
          </a:p>
          <a:p>
            <a:pPr lvl="1"/>
            <a:r>
              <a:rPr lang="en-GB" dirty="0" err="1"/>
              <a:t>TexWorks</a:t>
            </a:r>
            <a:endParaRPr lang="en-GB" dirty="0"/>
          </a:p>
          <a:p>
            <a:pPr lvl="1"/>
            <a:r>
              <a:rPr lang="en-GB" b="1" dirty="0"/>
              <a:t>Overleaf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74486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it</a:t>
            </a:r>
            <a:r>
              <a:rPr lang="nl-NL" dirty="0"/>
              <a:t> look like? </a:t>
            </a:r>
            <a:r>
              <a:rPr lang="nl-NL" dirty="0" err="1"/>
              <a:t>TexStudio</a:t>
            </a:r>
            <a:r>
              <a:rPr lang="nl-NL" dirty="0"/>
              <a:t>: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43558"/>
            <a:ext cx="6840760" cy="418963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4536426"/>
            <a:ext cx="766316" cy="4001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83" y="4536426"/>
            <a:ext cx="657317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8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it</a:t>
            </a:r>
            <a:r>
              <a:rPr lang="nl-NL" dirty="0"/>
              <a:t> look like? </a:t>
            </a:r>
            <a:r>
              <a:rPr lang="nl-NL" dirty="0" err="1"/>
              <a:t>TexWorks</a:t>
            </a:r>
            <a:r>
              <a:rPr lang="nl-NL" dirty="0"/>
              <a:t>: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959197"/>
            <a:ext cx="7607076" cy="41147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643" y="4532405"/>
            <a:ext cx="657317" cy="4001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0" y="4559316"/>
            <a:ext cx="657317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it</a:t>
            </a:r>
            <a:r>
              <a:rPr lang="nl-NL" dirty="0"/>
              <a:t> look like? </a:t>
            </a:r>
            <a:r>
              <a:rPr lang="nl-NL" dirty="0" err="1"/>
              <a:t>Overleaf</a:t>
            </a:r>
            <a:r>
              <a:rPr lang="nl-NL" dirty="0"/>
              <a:t>: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7732B970-4CFE-1E5E-B750-C5790F519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537617"/>
            <a:ext cx="657317" cy="524126"/>
          </a:xfrm>
          <a:prstGeom prst="rect">
            <a:avLst/>
          </a:prstGeom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21DBF054-F03B-44E0-330A-E34E4F80F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148" y="4482395"/>
            <a:ext cx="657317" cy="524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A1EAA7-E4E4-BF5C-99E4-6EE26DFF3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6" y="915566"/>
            <a:ext cx="7272808" cy="40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2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8A17F1D-7356-437D-89E0-2BA74A8CEE98}">
  <we:reference id="wa200002492" version="1.0.0.3" store="en-US" storeType="OMEX"/>
  <we:alternateReferences>
    <we:reference id="wa200002492" version="1.0.0.3" store="wa20000249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3934</TotalTime>
  <Words>1452</Words>
  <Application>Microsoft Office PowerPoint</Application>
  <PresentationFormat>On-screen Show (16:9)</PresentationFormat>
  <Paragraphs>262</Paragraphs>
  <Slides>43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Adobe Devanagari</vt:lpstr>
      <vt:lpstr>Arial</vt:lpstr>
      <vt:lpstr>Calibri</vt:lpstr>
      <vt:lpstr>Courier New</vt:lpstr>
      <vt:lpstr>Office Theme</vt:lpstr>
      <vt:lpstr>Custom Design</vt:lpstr>
      <vt:lpstr>LaTeX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Elke Salzmann</dc:creator>
  <cp:lastModifiedBy>Jochem Baas</cp:lastModifiedBy>
  <cp:revision>115</cp:revision>
  <dcterms:created xsi:type="dcterms:W3CDTF">2016-10-21T10:08:18Z</dcterms:created>
  <dcterms:modified xsi:type="dcterms:W3CDTF">2025-11-10T14:25:40Z</dcterms:modified>
</cp:coreProperties>
</file>