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262" r:id="rId3"/>
    <p:sldId id="263" r:id="rId4"/>
    <p:sldId id="264" r:id="rId5"/>
    <p:sldId id="265" r:id="rId6"/>
    <p:sldId id="266" r:id="rId7"/>
    <p:sldId id="267" r:id="rId8"/>
    <p:sldId id="303" r:id="rId9"/>
    <p:sldId id="304" r:id="rId10"/>
    <p:sldId id="305" r:id="rId11"/>
    <p:sldId id="268" r:id="rId12"/>
    <p:sldId id="270" r:id="rId13"/>
    <p:sldId id="273" r:id="rId14"/>
    <p:sldId id="271" r:id="rId15"/>
    <p:sldId id="272" r:id="rId16"/>
    <p:sldId id="274" r:id="rId17"/>
    <p:sldId id="308" r:id="rId18"/>
    <p:sldId id="275" r:id="rId19"/>
    <p:sldId id="276" r:id="rId20"/>
    <p:sldId id="277" r:id="rId21"/>
    <p:sldId id="278" r:id="rId22"/>
    <p:sldId id="279" r:id="rId23"/>
    <p:sldId id="280" r:id="rId24"/>
    <p:sldId id="306" r:id="rId25"/>
    <p:sldId id="283" r:id="rId26"/>
    <p:sldId id="282" r:id="rId27"/>
    <p:sldId id="284" r:id="rId28"/>
    <p:sldId id="285" r:id="rId29"/>
    <p:sldId id="286" r:id="rId30"/>
    <p:sldId id="287" r:id="rId31"/>
    <p:sldId id="300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8" r:id="rId41"/>
    <p:sldId id="297" r:id="rId42"/>
    <p:sldId id="301" r:id="rId43"/>
    <p:sldId id="302" r:id="rId44"/>
    <p:sldId id="299" r:id="rId4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303"/>
    <a:srgbClr val="A50303"/>
    <a:srgbClr val="B10303"/>
    <a:srgbClr val="B50303"/>
    <a:srgbClr val="BD0303"/>
    <a:srgbClr val="D10303"/>
    <a:srgbClr val="C91D0B"/>
    <a:srgbClr val="BE2216"/>
    <a:srgbClr val="B41F21"/>
    <a:srgbClr val="99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39" d="100"/>
          <a:sy n="139" d="100"/>
        </p:scale>
        <p:origin x="40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C872-E425-46FF-86C5-4CB0A01BDEBE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B549-A98D-4178-AB3A-49D724E255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087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8BBD-B5BD-4047-8DE7-11A1FA9182B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E3770-72A5-40BC-B90D-F6F4E33D83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712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*Bibliography</a:t>
            </a:r>
            <a:r>
              <a:rPr lang="en-GB" baseline="0" dirty="0"/>
              <a:t> only appears when used as </a:t>
            </a:r>
            <a:r>
              <a:rPr lang="en-GB" baseline="0" dirty="0" err="1"/>
              <a:t>cititations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E3770-72A5-40BC-B90D-F6F4E33D83A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7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	Place the float here, i.e., approximately at the same point it occurs in the source text (however, not exactly at the spot)</a:t>
            </a:r>
          </a:p>
          <a:p>
            <a:r>
              <a:rPr lang="en-US" dirty="0"/>
              <a:t>t	Position at the top of the page.</a:t>
            </a:r>
          </a:p>
          <a:p>
            <a:r>
              <a:rPr lang="en-US" dirty="0"/>
              <a:t>b	Position at the bottom of the page.</a:t>
            </a:r>
          </a:p>
          <a:p>
            <a:r>
              <a:rPr lang="en-US" dirty="0"/>
              <a:t>p	Put on a special page for floats only.</a:t>
            </a:r>
          </a:p>
          <a:p>
            <a:r>
              <a:rPr lang="en-US" dirty="0"/>
              <a:t>!	Override internal parameters </a:t>
            </a:r>
            <a:r>
              <a:rPr lang="en-US" dirty="0" err="1"/>
              <a:t>LaTeX</a:t>
            </a:r>
            <a:r>
              <a:rPr lang="en-US" dirty="0"/>
              <a:t> uses for determining "good" float positions.</a:t>
            </a:r>
          </a:p>
          <a:p>
            <a:r>
              <a:rPr lang="en-US" dirty="0"/>
              <a:t>H	Places the float at precisely the location in the LATEX code. Requires the float package, though may cause problems occasionally. This is somewhat equivalent to h!.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E3770-72A5-40BC-B90D-F6F4E33D83A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5"/>
          <p:cNvSpPr>
            <a:spLocks noGrp="1"/>
          </p:cNvSpPr>
          <p:nvPr>
            <p:ph type="title" hasCustomPrompt="1"/>
          </p:nvPr>
        </p:nvSpPr>
        <p:spPr>
          <a:xfrm>
            <a:off x="460375" y="2643758"/>
            <a:ext cx="8669974" cy="113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/>
            </a:lvl1pPr>
          </a:lstStyle>
          <a:p>
            <a:r>
              <a:rPr lang="en-GB" dirty="0" err="1"/>
              <a:t>Titel</a:t>
            </a:r>
            <a:r>
              <a:rPr lang="en-GB" dirty="0"/>
              <a:t> van </a:t>
            </a:r>
            <a:r>
              <a:rPr lang="en-GB" dirty="0" err="1"/>
              <a:t>presentatie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97514" y="851178"/>
            <a:ext cx="3914645" cy="338234"/>
          </a:xfrm>
          <a:custGeom>
            <a:avLst/>
            <a:gdLst>
              <a:gd name="connsiteX0" fmla="*/ 0 w 3888432"/>
              <a:gd name="connsiteY0" fmla="*/ 0 h 360635"/>
              <a:gd name="connsiteX1" fmla="*/ 3888432 w 3888432"/>
              <a:gd name="connsiteY1" fmla="*/ 0 h 360635"/>
              <a:gd name="connsiteX2" fmla="*/ 3888432 w 3888432"/>
              <a:gd name="connsiteY2" fmla="*/ 360635 h 360635"/>
              <a:gd name="connsiteX3" fmla="*/ 0 w 3888432"/>
              <a:gd name="connsiteY3" fmla="*/ 360635 h 360635"/>
              <a:gd name="connsiteX4" fmla="*/ 0 w 3888432"/>
              <a:gd name="connsiteY4" fmla="*/ 0 h 360635"/>
              <a:gd name="connsiteX0" fmla="*/ 34290 w 3888432"/>
              <a:gd name="connsiteY0" fmla="*/ 0 h 360635"/>
              <a:gd name="connsiteX1" fmla="*/ 3888432 w 3888432"/>
              <a:gd name="connsiteY1" fmla="*/ 0 h 360635"/>
              <a:gd name="connsiteX2" fmla="*/ 3888432 w 3888432"/>
              <a:gd name="connsiteY2" fmla="*/ 360635 h 360635"/>
              <a:gd name="connsiteX3" fmla="*/ 0 w 3888432"/>
              <a:gd name="connsiteY3" fmla="*/ 360635 h 360635"/>
              <a:gd name="connsiteX4" fmla="*/ 34290 w 3888432"/>
              <a:gd name="connsiteY4" fmla="*/ 0 h 360635"/>
              <a:gd name="connsiteX0" fmla="*/ 0 w 3854142"/>
              <a:gd name="connsiteY0" fmla="*/ 0 h 360635"/>
              <a:gd name="connsiteX1" fmla="*/ 3854142 w 3854142"/>
              <a:gd name="connsiteY1" fmla="*/ 0 h 360635"/>
              <a:gd name="connsiteX2" fmla="*/ 3854142 w 3854142"/>
              <a:gd name="connsiteY2" fmla="*/ 360635 h 360635"/>
              <a:gd name="connsiteX3" fmla="*/ 3810 w 3854142"/>
              <a:gd name="connsiteY3" fmla="*/ 360635 h 360635"/>
              <a:gd name="connsiteX4" fmla="*/ 0 w 3854142"/>
              <a:gd name="connsiteY4" fmla="*/ 0 h 360635"/>
              <a:gd name="connsiteX0" fmla="*/ 0 w 3903672"/>
              <a:gd name="connsiteY0" fmla="*/ 7620 h 360635"/>
              <a:gd name="connsiteX1" fmla="*/ 3903672 w 3903672"/>
              <a:gd name="connsiteY1" fmla="*/ 0 h 360635"/>
              <a:gd name="connsiteX2" fmla="*/ 3903672 w 3903672"/>
              <a:gd name="connsiteY2" fmla="*/ 360635 h 360635"/>
              <a:gd name="connsiteX3" fmla="*/ 53340 w 3903672"/>
              <a:gd name="connsiteY3" fmla="*/ 360635 h 360635"/>
              <a:gd name="connsiteX4" fmla="*/ 0 w 3903672"/>
              <a:gd name="connsiteY4" fmla="*/ 7620 h 360635"/>
              <a:gd name="connsiteX0" fmla="*/ 0 w 3903672"/>
              <a:gd name="connsiteY0" fmla="*/ 7620 h 360635"/>
              <a:gd name="connsiteX1" fmla="*/ 3903672 w 3903672"/>
              <a:gd name="connsiteY1" fmla="*/ 0 h 360635"/>
              <a:gd name="connsiteX2" fmla="*/ 3903672 w 3903672"/>
              <a:gd name="connsiteY2" fmla="*/ 360635 h 360635"/>
              <a:gd name="connsiteX3" fmla="*/ 3810 w 3903672"/>
              <a:gd name="connsiteY3" fmla="*/ 356825 h 360635"/>
              <a:gd name="connsiteX4" fmla="*/ 0 w 3903672"/>
              <a:gd name="connsiteY4" fmla="*/ 7620 h 360635"/>
              <a:gd name="connsiteX0" fmla="*/ 0 w 3914645"/>
              <a:gd name="connsiteY0" fmla="*/ 7620 h 360635"/>
              <a:gd name="connsiteX1" fmla="*/ 3914645 w 3914645"/>
              <a:gd name="connsiteY1" fmla="*/ 0 h 360635"/>
              <a:gd name="connsiteX2" fmla="*/ 3914645 w 3914645"/>
              <a:gd name="connsiteY2" fmla="*/ 360635 h 360635"/>
              <a:gd name="connsiteX3" fmla="*/ 14783 w 3914645"/>
              <a:gd name="connsiteY3" fmla="*/ 356825 h 360635"/>
              <a:gd name="connsiteX4" fmla="*/ 0 w 3914645"/>
              <a:gd name="connsiteY4" fmla="*/ 7620 h 360635"/>
              <a:gd name="connsiteX0" fmla="*/ 0 w 3914645"/>
              <a:gd name="connsiteY0" fmla="*/ 7620 h 364141"/>
              <a:gd name="connsiteX1" fmla="*/ 3914645 w 3914645"/>
              <a:gd name="connsiteY1" fmla="*/ 0 h 364141"/>
              <a:gd name="connsiteX2" fmla="*/ 3914645 w 3914645"/>
              <a:gd name="connsiteY2" fmla="*/ 360635 h 364141"/>
              <a:gd name="connsiteX3" fmla="*/ 153 w 3914645"/>
              <a:gd name="connsiteY3" fmla="*/ 364141 h 364141"/>
              <a:gd name="connsiteX4" fmla="*/ 0 w 3914645"/>
              <a:gd name="connsiteY4" fmla="*/ 7620 h 364141"/>
              <a:gd name="connsiteX0" fmla="*/ 0 w 3914645"/>
              <a:gd name="connsiteY0" fmla="*/ 0 h 367494"/>
              <a:gd name="connsiteX1" fmla="*/ 3914645 w 3914645"/>
              <a:gd name="connsiteY1" fmla="*/ 3353 h 367494"/>
              <a:gd name="connsiteX2" fmla="*/ 3914645 w 3914645"/>
              <a:gd name="connsiteY2" fmla="*/ 363988 h 367494"/>
              <a:gd name="connsiteX3" fmla="*/ 153 w 3914645"/>
              <a:gd name="connsiteY3" fmla="*/ 367494 h 367494"/>
              <a:gd name="connsiteX4" fmla="*/ 0 w 3914645"/>
              <a:gd name="connsiteY4" fmla="*/ 0 h 367494"/>
              <a:gd name="connsiteX0" fmla="*/ 0 w 3914645"/>
              <a:gd name="connsiteY0" fmla="*/ 0 h 363988"/>
              <a:gd name="connsiteX1" fmla="*/ 3914645 w 3914645"/>
              <a:gd name="connsiteY1" fmla="*/ 3353 h 363988"/>
              <a:gd name="connsiteX2" fmla="*/ 3914645 w 3914645"/>
              <a:gd name="connsiteY2" fmla="*/ 363988 h 363988"/>
              <a:gd name="connsiteX3" fmla="*/ 153 w 3914645"/>
              <a:gd name="connsiteY3" fmla="*/ 356521 h 363988"/>
              <a:gd name="connsiteX4" fmla="*/ 0 w 3914645"/>
              <a:gd name="connsiteY4" fmla="*/ 0 h 363988"/>
              <a:gd name="connsiteX0" fmla="*/ 0 w 3914645"/>
              <a:gd name="connsiteY0" fmla="*/ 0 h 363988"/>
              <a:gd name="connsiteX1" fmla="*/ 3914645 w 3914645"/>
              <a:gd name="connsiteY1" fmla="*/ 3353 h 363988"/>
              <a:gd name="connsiteX2" fmla="*/ 3914645 w 3914645"/>
              <a:gd name="connsiteY2" fmla="*/ 363988 h 363988"/>
              <a:gd name="connsiteX3" fmla="*/ 3810 w 3914645"/>
              <a:gd name="connsiteY3" fmla="*/ 349206 h 363988"/>
              <a:gd name="connsiteX4" fmla="*/ 0 w 3914645"/>
              <a:gd name="connsiteY4" fmla="*/ 0 h 363988"/>
              <a:gd name="connsiteX0" fmla="*/ 0 w 3914645"/>
              <a:gd name="connsiteY0" fmla="*/ 0 h 349206"/>
              <a:gd name="connsiteX1" fmla="*/ 3914645 w 3914645"/>
              <a:gd name="connsiteY1" fmla="*/ 3353 h 349206"/>
              <a:gd name="connsiteX2" fmla="*/ 3914645 w 3914645"/>
              <a:gd name="connsiteY2" fmla="*/ 345700 h 349206"/>
              <a:gd name="connsiteX3" fmla="*/ 3810 w 3914645"/>
              <a:gd name="connsiteY3" fmla="*/ 349206 h 349206"/>
              <a:gd name="connsiteX4" fmla="*/ 0 w 3914645"/>
              <a:gd name="connsiteY4" fmla="*/ 0 h 349206"/>
              <a:gd name="connsiteX0" fmla="*/ 0 w 3914645"/>
              <a:gd name="connsiteY0" fmla="*/ 7619 h 345853"/>
              <a:gd name="connsiteX1" fmla="*/ 3914645 w 3914645"/>
              <a:gd name="connsiteY1" fmla="*/ 0 h 345853"/>
              <a:gd name="connsiteX2" fmla="*/ 3914645 w 3914645"/>
              <a:gd name="connsiteY2" fmla="*/ 342347 h 345853"/>
              <a:gd name="connsiteX3" fmla="*/ 3810 w 3914645"/>
              <a:gd name="connsiteY3" fmla="*/ 345853 h 345853"/>
              <a:gd name="connsiteX4" fmla="*/ 0 w 3914645"/>
              <a:gd name="connsiteY4" fmla="*/ 7619 h 345853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3810 w 3914645"/>
              <a:gd name="connsiteY3" fmla="*/ 338234 h 338234"/>
              <a:gd name="connsiteX4" fmla="*/ 0 w 3914645"/>
              <a:gd name="connsiteY4" fmla="*/ 0 h 338234"/>
              <a:gd name="connsiteX0" fmla="*/ 7163 w 3910835"/>
              <a:gd name="connsiteY0" fmla="*/ 0 h 338234"/>
              <a:gd name="connsiteX1" fmla="*/ 3910835 w 3910835"/>
              <a:gd name="connsiteY1" fmla="*/ 3354 h 338234"/>
              <a:gd name="connsiteX2" fmla="*/ 3910835 w 3910835"/>
              <a:gd name="connsiteY2" fmla="*/ 334728 h 338234"/>
              <a:gd name="connsiteX3" fmla="*/ 0 w 3910835"/>
              <a:gd name="connsiteY3" fmla="*/ 338234 h 338234"/>
              <a:gd name="connsiteX4" fmla="*/ 7163 w 3910835"/>
              <a:gd name="connsiteY4" fmla="*/ 0 h 338234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3810 w 3914645"/>
              <a:gd name="connsiteY3" fmla="*/ 338234 h 338234"/>
              <a:gd name="connsiteX4" fmla="*/ 0 w 3914645"/>
              <a:gd name="connsiteY4" fmla="*/ 0 h 338234"/>
              <a:gd name="connsiteX0" fmla="*/ 0 w 3914645"/>
              <a:gd name="connsiteY0" fmla="*/ 0 h 338234"/>
              <a:gd name="connsiteX1" fmla="*/ 3914645 w 3914645"/>
              <a:gd name="connsiteY1" fmla="*/ 3354 h 338234"/>
              <a:gd name="connsiteX2" fmla="*/ 3914645 w 3914645"/>
              <a:gd name="connsiteY2" fmla="*/ 334728 h 338234"/>
              <a:gd name="connsiteX3" fmla="*/ 152 w 3914645"/>
              <a:gd name="connsiteY3" fmla="*/ 338234 h 338234"/>
              <a:gd name="connsiteX4" fmla="*/ 0 w 3914645"/>
              <a:gd name="connsiteY4" fmla="*/ 0 h 33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645" h="338234">
                <a:moveTo>
                  <a:pt x="0" y="0"/>
                </a:moveTo>
                <a:lnTo>
                  <a:pt x="3914645" y="3354"/>
                </a:lnTo>
                <a:lnTo>
                  <a:pt x="3914645" y="334728"/>
                </a:lnTo>
                <a:lnTo>
                  <a:pt x="152" y="338234"/>
                </a:lnTo>
                <a:cubicBezTo>
                  <a:pt x="101" y="225489"/>
                  <a:pt x="51" y="112745"/>
                  <a:pt x="0" y="0"/>
                </a:cubicBezTo>
                <a:close/>
              </a:path>
            </a:pathLst>
          </a:cu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Naam</a:t>
            </a:r>
            <a:r>
              <a:rPr lang="en-GB" dirty="0"/>
              <a:t> van </a:t>
            </a:r>
            <a:r>
              <a:rPr lang="en-GB" dirty="0" err="1"/>
              <a:t>koning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83207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 txBox="1">
            <a:spLocks/>
          </p:cNvSpPr>
          <p:nvPr userDrawn="1"/>
        </p:nvSpPr>
        <p:spPr>
          <a:xfrm>
            <a:off x="1259632" y="1059582"/>
            <a:ext cx="7319045" cy="3148592"/>
          </a:xfrm>
          <a:prstGeom prst="rect">
            <a:avLst/>
          </a:prstGeom>
        </p:spPr>
        <p:txBody>
          <a:bodyPr/>
          <a:lstStyle>
            <a:lvl1pPr marL="338138" indent="-338138" algn="l" defTabSz="908050" rtl="0" eaLnBrk="1" fontAlgn="base" hangingPunct="1">
              <a:lnSpc>
                <a:spcPts val="1763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38163" indent="-176213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33475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89088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43113" indent="-223838" algn="l" defTabSz="908050" rtl="0" eaLnBrk="1" fontAlgn="base" hangingPunct="1">
              <a:lnSpc>
                <a:spcPts val="1763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-"/>
              <a:defRPr sz="1600" kern="1200" spc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00590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247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9898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556" indent="-227328" algn="l" defTabSz="9093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267494"/>
            <a:ext cx="8183141" cy="7000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aseline="0"/>
            </a:lvl2pPr>
          </a:lstStyle>
          <a:p>
            <a:pPr lvl="0"/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5" y="1059583"/>
            <a:ext cx="8183141" cy="331236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38" marR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1438" marR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>
                <a:tab pos="355600" algn="l"/>
                <a:tab pos="719138" algn="l"/>
              </a:tabLs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Font typeface="Calibri" panose="020F0502020204030204" pitchFamily="34" charset="0"/>
              <a:buChar char="-"/>
              <a:defRPr sz="1600"/>
            </a:lvl6pPr>
            <a:lvl7pPr marL="2971800" indent="-228600">
              <a:buFont typeface="Calibri" panose="020F0502020204030204" pitchFamily="34" charset="0"/>
              <a:buChar char="-"/>
              <a:defRPr/>
            </a:lvl7pPr>
          </a:lstStyle>
          <a:p>
            <a:pPr lvl="0"/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0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enneT.de000075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2757"/>
          <a:stretch/>
        </p:blipFill>
        <p:spPr>
          <a:xfrm>
            <a:off x="0" y="903674"/>
            <a:ext cx="9281698" cy="4239827"/>
          </a:xfrm>
          <a:prstGeom prst="rect">
            <a:avLst/>
          </a:prstGeom>
        </p:spPr>
      </p:pic>
      <p:sp>
        <p:nvSpPr>
          <p:cNvPr id="6" name="Tijdelijke aanduiding voor titel 15"/>
          <p:cNvSpPr>
            <a:spLocks noGrp="1"/>
          </p:cNvSpPr>
          <p:nvPr>
            <p:ph type="title"/>
          </p:nvPr>
        </p:nvSpPr>
        <p:spPr>
          <a:xfrm>
            <a:off x="460375" y="2643758"/>
            <a:ext cx="8669974" cy="113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3079" name="Picture 7" descr="M:\ewi\etv\Commissies\HuCo\2016\Huisstijl\Powerpoint\Banner powerpoi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5"/>
            <a:ext cx="9281698" cy="18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6882574" y="843558"/>
            <a:ext cx="226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16B5C1-5291-41F6-8079-3FAB07BEC5EE}" type="datetime1">
              <a:rPr lang="nl-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21-11-2023</a:t>
            </a:fld>
            <a:endParaRPr lang="nl-NL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6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chte verbindingslijn 14"/>
          <p:cNvCxnSpPr/>
          <p:nvPr userDrawn="1"/>
        </p:nvCxnSpPr>
        <p:spPr>
          <a:xfrm flipH="1">
            <a:off x="460376" y="4587974"/>
            <a:ext cx="400532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5"/>
          <p:cNvCxnSpPr/>
          <p:nvPr userDrawn="1"/>
        </p:nvCxnSpPr>
        <p:spPr>
          <a:xfrm flipH="1">
            <a:off x="4554558" y="4587974"/>
            <a:ext cx="402111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6"/>
          <p:cNvCxnSpPr/>
          <p:nvPr userDrawn="1"/>
        </p:nvCxnSpPr>
        <p:spPr>
          <a:xfrm>
            <a:off x="4465696" y="4501510"/>
            <a:ext cx="0" cy="162992"/>
          </a:xfrm>
          <a:prstGeom prst="line">
            <a:avLst/>
          </a:prstGeom>
          <a:ln w="2857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7"/>
          <p:cNvCxnSpPr/>
          <p:nvPr userDrawn="1"/>
        </p:nvCxnSpPr>
        <p:spPr>
          <a:xfrm>
            <a:off x="4554558" y="4501510"/>
            <a:ext cx="0" cy="162992"/>
          </a:xfrm>
          <a:prstGeom prst="line">
            <a:avLst/>
          </a:prstGeom>
          <a:ln w="2857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fbeelding 18" descr="ETV woordmer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4840701"/>
            <a:ext cx="1868424" cy="121920"/>
          </a:xfrm>
          <a:prstGeom prst="rect">
            <a:avLst/>
          </a:prstGeom>
        </p:spPr>
      </p:pic>
      <p:sp>
        <p:nvSpPr>
          <p:cNvPr id="17" name="Text Placeholder 19"/>
          <p:cNvSpPr txBox="1">
            <a:spLocks/>
          </p:cNvSpPr>
          <p:nvPr userDrawn="1"/>
        </p:nvSpPr>
        <p:spPr>
          <a:xfrm>
            <a:off x="7956376" y="4659982"/>
            <a:ext cx="576262" cy="36241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11EE6A-CA7E-4548-85FE-14352BA14D21}" type="slidenum">
              <a:rPr lang="en-GB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41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LaTeX</a:t>
            </a:r>
            <a:r>
              <a:rPr lang="en-GB" dirty="0"/>
              <a:t> workshop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152</a:t>
            </a:r>
            <a:r>
              <a:rPr lang="en-GB" baseline="30000" dirty="0"/>
              <a:t>nd</a:t>
            </a:r>
            <a:r>
              <a:rPr lang="en-GB" dirty="0"/>
              <a:t> Board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49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4" name="Shape 152"/>
          <p:cNvSpPr/>
          <p:nvPr/>
        </p:nvSpPr>
        <p:spPr>
          <a:xfrm>
            <a:off x="426706" y="1126289"/>
            <a:ext cx="8110799" cy="12077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53"/>
          <p:cNvSpPr txBox="1"/>
          <p:nvPr/>
        </p:nvSpPr>
        <p:spPr>
          <a:xfrm>
            <a:off x="367306" y="1924665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titlepage.tex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1718565" y="1924651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chapter1.tex</a:t>
            </a:r>
          </a:p>
        </p:txBody>
      </p:sp>
      <p:sp>
        <p:nvSpPr>
          <p:cNvPr id="7" name="Shape 155"/>
          <p:cNvSpPr txBox="1"/>
          <p:nvPr/>
        </p:nvSpPr>
        <p:spPr>
          <a:xfrm>
            <a:off x="3069826" y="1924656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chapter2.tex</a:t>
            </a:r>
          </a:p>
        </p:txBody>
      </p:sp>
      <p:sp>
        <p:nvSpPr>
          <p:cNvPr id="8" name="Shape 156"/>
          <p:cNvSpPr txBox="1"/>
          <p:nvPr/>
        </p:nvSpPr>
        <p:spPr>
          <a:xfrm>
            <a:off x="4421086" y="1924665"/>
            <a:ext cx="1083899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chapter3.tex</a:t>
            </a:r>
          </a:p>
        </p:txBody>
      </p:sp>
      <p:sp>
        <p:nvSpPr>
          <p:cNvPr id="9" name="Shape 157"/>
          <p:cNvSpPr txBox="1"/>
          <p:nvPr/>
        </p:nvSpPr>
        <p:spPr>
          <a:xfrm>
            <a:off x="5772346" y="1924656"/>
            <a:ext cx="1278600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chapter4.tex</a:t>
            </a:r>
          </a:p>
        </p:txBody>
      </p:sp>
      <p:sp>
        <p:nvSpPr>
          <p:cNvPr id="10" name="Shape 158"/>
          <p:cNvSpPr txBox="1"/>
          <p:nvPr/>
        </p:nvSpPr>
        <p:spPr>
          <a:xfrm>
            <a:off x="7318306" y="1924656"/>
            <a:ext cx="1278600" cy="21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references.bib</a:t>
            </a:r>
          </a:p>
        </p:txBody>
      </p:sp>
      <p:sp>
        <p:nvSpPr>
          <p:cNvPr id="11" name="Shape 159"/>
          <p:cNvSpPr txBox="1"/>
          <p:nvPr/>
        </p:nvSpPr>
        <p:spPr>
          <a:xfrm>
            <a:off x="2194106" y="4121789"/>
            <a:ext cx="1634019" cy="32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report.tex</a:t>
            </a:r>
          </a:p>
        </p:txBody>
      </p:sp>
      <p:grpSp>
        <p:nvGrpSpPr>
          <p:cNvPr id="12" name="Shape 160"/>
          <p:cNvGrpSpPr/>
          <p:nvPr/>
        </p:nvGrpSpPr>
        <p:grpSpPr>
          <a:xfrm>
            <a:off x="5047261" y="3045328"/>
            <a:ext cx="1634100" cy="1398630"/>
            <a:chOff x="4941069" y="4169431"/>
            <a:chExt cx="1634100" cy="1398630"/>
          </a:xfrm>
        </p:grpSpPr>
        <p:pic>
          <p:nvPicPr>
            <p:cNvPr id="13" name="Shape 16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26094" y="4169431"/>
              <a:ext cx="1134447" cy="1135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62"/>
            <p:cNvSpPr txBox="1"/>
            <p:nvPr/>
          </p:nvSpPr>
          <p:spPr>
            <a:xfrm>
              <a:off x="4941069" y="5245862"/>
              <a:ext cx="1634100" cy="322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Clr>
                  <a:srgbClr val="000000"/>
                </a:buClr>
                <a:buSzPct val="61111"/>
                <a:buFont typeface="Arial"/>
                <a:buNone/>
              </a:pPr>
              <a:r>
                <a:rPr lang="en" sz="1800" dirty="0">
                  <a:solidFill>
                    <a:srgbClr val="66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report.pdf</a:t>
              </a:r>
            </a:p>
          </p:txBody>
        </p:sp>
      </p:grpSp>
      <p:sp>
        <p:nvSpPr>
          <p:cNvPr id="15" name="Shape 163"/>
          <p:cNvSpPr/>
          <p:nvPr/>
        </p:nvSpPr>
        <p:spPr>
          <a:xfrm>
            <a:off x="2802465" y="2334089"/>
            <a:ext cx="417300" cy="5728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4"/>
          <p:cNvSpPr/>
          <p:nvPr/>
        </p:nvSpPr>
        <p:spPr>
          <a:xfrm rot="-5400000">
            <a:off x="4273455" y="2961943"/>
            <a:ext cx="417300" cy="1565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5"/>
          <p:cNvSpPr txBox="1"/>
          <p:nvPr/>
        </p:nvSpPr>
        <p:spPr>
          <a:xfrm>
            <a:off x="3069826" y="2334089"/>
            <a:ext cx="121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\input</a:t>
            </a:r>
          </a:p>
        </p:txBody>
      </p:sp>
      <p:pic>
        <p:nvPicPr>
          <p:cNvPr id="1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93" y="1241839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4843" y="1241839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56" y="1234701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06" y="1234701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281" y="1234664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893" y="1234664"/>
            <a:ext cx="745500" cy="7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818" y="2978952"/>
            <a:ext cx="1212599" cy="12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3699405" y="38222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Compiling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3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Overleaf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60" y="861955"/>
            <a:ext cx="6589863" cy="33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Files: separate chapters, images etc.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80164"/>
            <a:ext cx="6487227" cy="327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880164"/>
            <a:ext cx="1296144" cy="327576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36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Syntax: the actual </a:t>
            </a:r>
            <a:r>
              <a:rPr lang="en-GB" sz="2000" dirty="0" err="1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4" y="910941"/>
            <a:ext cx="6382197" cy="3222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946344"/>
            <a:ext cx="3024336" cy="317297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53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 you use it?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8391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A9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your PDF file</a:t>
            </a:r>
            <a:endParaRPr lang="nl-NL" sz="2000" dirty="0">
              <a:solidFill>
                <a:srgbClr val="A9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52" y="771550"/>
            <a:ext cx="6733879" cy="3400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788199"/>
            <a:ext cx="3456384" cy="33843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51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 it yourself!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Register on Overleaf</a:t>
            </a:r>
          </a:p>
          <a:p>
            <a:r>
              <a:rPr lang="en-GB" dirty="0"/>
              <a:t>Make a new project</a:t>
            </a:r>
          </a:p>
          <a:p>
            <a:r>
              <a:rPr lang="en-GB" dirty="0"/>
              <a:t>Compile the standard file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template file can be found on:	</a:t>
            </a:r>
            <a:r>
              <a:rPr lang="en-GB" sz="2400" dirty="0">
                <a:solidFill>
                  <a:srgbClr val="A90303"/>
                </a:solidFill>
              </a:rPr>
              <a:t>etv.tudelft.nl/latex</a:t>
            </a:r>
          </a:p>
          <a:p>
            <a:r>
              <a:rPr lang="en-GB" dirty="0"/>
              <a:t>A cheat sheet can be found on:	</a:t>
            </a:r>
            <a:r>
              <a:rPr lang="en-GB" sz="2400" dirty="0">
                <a:solidFill>
                  <a:srgbClr val="A90303"/>
                </a:solidFill>
              </a:rPr>
              <a:t>etv.tudelft.nl/cheat</a:t>
            </a:r>
            <a:endParaRPr lang="nl-NL" sz="2400" dirty="0">
              <a:solidFill>
                <a:srgbClr val="A9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707654"/>
            <a:ext cx="8183141" cy="1008112"/>
          </a:xfrm>
        </p:spPr>
        <p:txBody>
          <a:bodyPr/>
          <a:lstStyle/>
          <a:p>
            <a:pPr algn="ctr"/>
            <a:r>
              <a:rPr lang="nl-NL" sz="4800" dirty="0" err="1"/>
              <a:t>Structure</a:t>
            </a:r>
            <a:r>
              <a:rPr lang="nl-NL" sz="4800" dirty="0"/>
              <a:t> </a:t>
            </a:r>
            <a:r>
              <a:rPr lang="nl-NL" sz="4800" dirty="0" err="1"/>
              <a:t>and</a:t>
            </a:r>
            <a:r>
              <a:rPr lang="nl-NL" sz="4800" dirty="0"/>
              <a:t> Content!</a:t>
            </a:r>
          </a:p>
        </p:txBody>
      </p:sp>
    </p:spTree>
    <p:extLst>
      <p:ext uri="{BB962C8B-B14F-4D97-AF65-F5344CB8AC3E}">
        <p14:creationId xmlns:p14="http://schemas.microsoft.com/office/powerpoint/2010/main" val="34077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Structure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Preamble</a:t>
            </a:r>
          </a:p>
          <a:p>
            <a:pPr lvl="1"/>
            <a:r>
              <a:rPr lang="en-GB" dirty="0"/>
              <a:t>Document class</a:t>
            </a:r>
          </a:p>
          <a:p>
            <a:pPr lvl="1"/>
            <a:r>
              <a:rPr lang="en-GB" dirty="0"/>
              <a:t>Packages</a:t>
            </a:r>
          </a:p>
          <a:p>
            <a:r>
              <a:rPr lang="en-GB" dirty="0"/>
              <a:t>Content</a:t>
            </a:r>
          </a:p>
          <a:p>
            <a:pPr lvl="1"/>
            <a:r>
              <a:rPr lang="en-GB" dirty="0"/>
              <a:t>Chapters and paragraphs</a:t>
            </a:r>
          </a:p>
          <a:p>
            <a:r>
              <a:rPr lang="en-GB" dirty="0"/>
              <a:t>Optional: Bibliography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25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Preamble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Document class: article, report, book, slides, letter, etc.</a:t>
            </a:r>
          </a:p>
          <a:p>
            <a:r>
              <a:rPr lang="en-GB" dirty="0"/>
              <a:t>Packages: listings, babel, </a:t>
            </a:r>
            <a:r>
              <a:rPr lang="en-GB" dirty="0" err="1"/>
              <a:t>hyperref</a:t>
            </a:r>
            <a:r>
              <a:rPr lang="en-GB" dirty="0"/>
              <a:t>, </a:t>
            </a:r>
            <a:r>
              <a:rPr lang="en-GB" dirty="0" err="1"/>
              <a:t>graphicx</a:t>
            </a:r>
            <a:r>
              <a:rPr lang="en-GB" dirty="0"/>
              <a:t>, etc.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Title, author,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56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Preamble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\documentclass[</a:t>
            </a:r>
            <a:r>
              <a:rPr lang="nl-NL" sz="1800" dirty="0"/>
              <a:t>a4paper</a:t>
            </a:r>
            <a:r>
              <a:rPr lang="nl-NL" sz="1800" b="1" dirty="0"/>
              <a:t>]{</a:t>
            </a:r>
            <a:r>
              <a:rPr lang="nl-NL" sz="1800" dirty="0" err="1"/>
              <a:t>article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usepackage</a:t>
            </a:r>
            <a:r>
              <a:rPr lang="nl-NL" sz="1800" b="1" dirty="0"/>
              <a:t>{</a:t>
            </a:r>
            <a:r>
              <a:rPr lang="nl-NL" sz="1800" dirty="0" err="1"/>
              <a:t>graphicx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usepackage</a:t>
            </a:r>
            <a:r>
              <a:rPr lang="nl-NL" sz="1800" b="1" dirty="0"/>
              <a:t>[</a:t>
            </a:r>
            <a:r>
              <a:rPr lang="nl-NL" sz="1800" dirty="0" err="1"/>
              <a:t>english</a:t>
            </a:r>
            <a:r>
              <a:rPr lang="nl-NL" sz="1800" b="1" dirty="0"/>
              <a:t>]{</a:t>
            </a:r>
            <a:r>
              <a:rPr lang="nl-NL" sz="1800" dirty="0" err="1"/>
              <a:t>babel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title</a:t>
            </a:r>
            <a:r>
              <a:rPr lang="nl-NL" sz="1800" b="1" dirty="0"/>
              <a:t>{</a:t>
            </a:r>
            <a:r>
              <a:rPr lang="nl-NL" sz="1800" dirty="0"/>
              <a:t>Document </a:t>
            </a:r>
            <a:r>
              <a:rPr lang="nl-NL" sz="1800" dirty="0" err="1"/>
              <a:t>title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author</a:t>
            </a:r>
            <a:r>
              <a:rPr lang="nl-NL" sz="1800" b="1" dirty="0"/>
              <a:t>{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author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\date{\</a:t>
            </a:r>
            <a:r>
              <a:rPr lang="nl-NL" sz="1800" b="1" dirty="0" err="1"/>
              <a:t>today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/>
              <a:t>document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% The document starts </a:t>
            </a:r>
            <a:r>
              <a:rPr lang="nl-NL" sz="1800" dirty="0" err="1"/>
              <a:t>here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303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we use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use it?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Important elements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it yourself!</a:t>
            </a:r>
          </a:p>
        </p:txBody>
      </p:sp>
    </p:spTree>
    <p:extLst>
      <p:ext uri="{BB962C8B-B14F-4D97-AF65-F5344CB8AC3E}">
        <p14:creationId xmlns:p14="http://schemas.microsoft.com/office/powerpoint/2010/main" val="227766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059582"/>
            <a:ext cx="8183141" cy="3312368"/>
          </a:xfrm>
        </p:spPr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format</a:t>
            </a:r>
          </a:p>
          <a:p>
            <a:r>
              <a:rPr lang="nl-NL" dirty="0" err="1"/>
              <a:t>Text</a:t>
            </a:r>
            <a:endParaRPr lang="nl-NL" dirty="0"/>
          </a:p>
          <a:p>
            <a:r>
              <a:rPr lang="nl-NL" dirty="0"/>
              <a:t>Images</a:t>
            </a:r>
          </a:p>
          <a:p>
            <a:r>
              <a:rPr lang="nl-NL" dirty="0" err="1"/>
              <a:t>Tables</a:t>
            </a:r>
            <a:endParaRPr lang="nl-NL" dirty="0"/>
          </a:p>
          <a:p>
            <a:r>
              <a:rPr lang="nl-NL" dirty="0" err="1"/>
              <a:t>Equations</a:t>
            </a:r>
            <a:endParaRPr lang="nl-NL" dirty="0"/>
          </a:p>
          <a:p>
            <a:r>
              <a:rPr lang="en-GB" dirty="0"/>
              <a:t>Lists</a:t>
            </a:r>
            <a:endParaRPr lang="nl-NL" dirty="0"/>
          </a:p>
          <a:p>
            <a:r>
              <a:rPr lang="nl-NL" dirty="0" err="1"/>
              <a:t>Graphs</a:t>
            </a:r>
            <a:endParaRPr lang="nl-NL" dirty="0"/>
          </a:p>
          <a:p>
            <a:r>
              <a:rPr lang="nl-NL" dirty="0" err="1"/>
              <a:t>Etc</a:t>
            </a:r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62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section</a:t>
            </a:r>
            <a:r>
              <a:rPr lang="nl-NL" sz="1800" b="1" dirty="0"/>
              <a:t>{</a:t>
            </a:r>
            <a:r>
              <a:rPr lang="nl-NL" sz="1800" dirty="0" err="1"/>
              <a:t>Introduction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sec:introduction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This</a:t>
            </a:r>
            <a:r>
              <a:rPr lang="nl-NL" sz="1800" dirty="0"/>
              <a:t> is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introduction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subsection</a:t>
            </a:r>
            <a:r>
              <a:rPr lang="nl-NL" sz="1800" b="1" dirty="0"/>
              <a:t>{</a:t>
            </a:r>
            <a:r>
              <a:rPr lang="nl-NL" sz="1800" dirty="0" err="1"/>
              <a:t>What</a:t>
            </a:r>
            <a:r>
              <a:rPr lang="nl-NL" sz="1800" dirty="0"/>
              <a:t> is </a:t>
            </a:r>
            <a:r>
              <a:rPr lang="nl-NL" sz="1800" dirty="0" err="1"/>
              <a:t>LaTeX</a:t>
            </a:r>
            <a:r>
              <a:rPr lang="nl-NL" sz="1800" dirty="0"/>
              <a:t>?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sec:whatislatex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This</a:t>
            </a:r>
            <a:r>
              <a:rPr lang="nl-NL" sz="1800" dirty="0"/>
              <a:t> is a </a:t>
            </a:r>
            <a:r>
              <a:rPr lang="nl-NL" sz="1800" dirty="0" err="1"/>
              <a:t>subsection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introduction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subsubsection</a:t>
            </a:r>
            <a:r>
              <a:rPr lang="nl-NL" sz="1800" b="1" dirty="0"/>
              <a:t>{</a:t>
            </a:r>
            <a:r>
              <a:rPr lang="nl-NL" sz="1800" dirty="0" err="1"/>
              <a:t>History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subsec:history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Here</a:t>
            </a:r>
            <a:r>
              <a:rPr lang="nl-NL" sz="1800" dirty="0"/>
              <a:t> is </a:t>
            </a:r>
            <a:r>
              <a:rPr lang="nl-NL" sz="1800" dirty="0" err="1"/>
              <a:t>some</a:t>
            </a:r>
            <a:r>
              <a:rPr lang="nl-NL" sz="1800" dirty="0"/>
              <a:t> information </a:t>
            </a:r>
            <a:r>
              <a:rPr lang="nl-NL" sz="1800" dirty="0" err="1"/>
              <a:t>about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history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7552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Excercise</a:t>
            </a:r>
            <a:r>
              <a:rPr lang="en-GB" dirty="0"/>
              <a:t>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Make 3 </a:t>
            </a:r>
            <a:r>
              <a:rPr lang="nl-NL" dirty="0" err="1"/>
              <a:t>chapters</a:t>
            </a:r>
            <a:endParaRPr lang="nl-NL" dirty="0"/>
          </a:p>
          <a:p>
            <a:r>
              <a:rPr lang="nl-NL" dirty="0"/>
              <a:t>Make 2 </a:t>
            </a:r>
            <a:r>
              <a:rPr lang="nl-NL" dirty="0" err="1"/>
              <a:t>sections</a:t>
            </a:r>
            <a:endParaRPr lang="nl-NL" dirty="0"/>
          </a:p>
          <a:p>
            <a:r>
              <a:rPr lang="nl-NL" dirty="0"/>
              <a:t>Make 1 </a:t>
            </a:r>
            <a:r>
              <a:rPr lang="nl-NL" dirty="0" err="1"/>
              <a:t>subsection</a:t>
            </a:r>
            <a:endParaRPr lang="nl-NL" dirty="0"/>
          </a:p>
          <a:p>
            <a:r>
              <a:rPr lang="nl-NL" dirty="0"/>
              <a:t>Make 3 </a:t>
            </a:r>
            <a:r>
              <a:rPr lang="nl-NL" dirty="0" err="1"/>
              <a:t>paragraphs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30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Environments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entered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appropriate</a:t>
            </a:r>
            <a:r>
              <a:rPr lang="nl-NL" dirty="0"/>
              <a:t> environment</a:t>
            </a:r>
          </a:p>
          <a:p>
            <a:r>
              <a:rPr lang="nl-NL" dirty="0"/>
              <a:t>Syntax: \begin{environment name}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figure</a:t>
            </a:r>
            <a:r>
              <a:rPr lang="nl-NL" dirty="0"/>
              <a:t>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table</a:t>
            </a:r>
            <a:r>
              <a:rPr lang="nl-NL" dirty="0"/>
              <a:t>}</a:t>
            </a:r>
          </a:p>
          <a:p>
            <a:pPr lvl="1"/>
            <a:r>
              <a:rPr lang="nl-NL" dirty="0"/>
              <a:t>\begin{</a:t>
            </a:r>
            <a:r>
              <a:rPr lang="nl-NL" dirty="0" err="1"/>
              <a:t>equation</a:t>
            </a:r>
            <a:r>
              <a:rPr lang="nl-NL" dirty="0"/>
              <a:t>}</a:t>
            </a:r>
          </a:p>
          <a:p>
            <a:endParaRPr lang="nl-NL" dirty="0"/>
          </a:p>
          <a:p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forget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\end{environment name}!</a:t>
            </a:r>
          </a:p>
        </p:txBody>
      </p:sp>
    </p:spTree>
    <p:extLst>
      <p:ext uri="{BB962C8B-B14F-4D97-AF65-F5344CB8AC3E}">
        <p14:creationId xmlns:p14="http://schemas.microsoft.com/office/powerpoint/2010/main" val="22661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Figures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package </a:t>
            </a:r>
            <a:r>
              <a:rPr lang="en-GB" b="1" dirty="0"/>
              <a:t>graphic </a:t>
            </a:r>
            <a:r>
              <a:rPr lang="en-GB" dirty="0"/>
              <a:t>is necessary</a:t>
            </a:r>
          </a:p>
          <a:p>
            <a:pPr marL="0" indent="0">
              <a:buNone/>
            </a:pPr>
            <a:r>
              <a:rPr lang="nl-NL" dirty="0" err="1"/>
              <a:t>Example</a:t>
            </a:r>
            <a:r>
              <a:rPr lang="nl-NL" dirty="0"/>
              <a:t>:</a:t>
            </a:r>
            <a:br>
              <a:rPr lang="nl-NL" b="1" dirty="0"/>
            </a:br>
            <a:r>
              <a:rPr lang="nl-NL" sz="1800" b="1" dirty="0"/>
              <a:t>\begin{</a:t>
            </a:r>
            <a:r>
              <a:rPr lang="nl-NL" sz="1800" dirty="0" err="1"/>
              <a:t>figure</a:t>
            </a:r>
            <a:r>
              <a:rPr lang="nl-NL" sz="1800" dirty="0"/>
              <a:t>}[“</a:t>
            </a:r>
            <a:r>
              <a:rPr lang="nl-NL" sz="1800" dirty="0" err="1"/>
              <a:t>specifier</a:t>
            </a:r>
            <a:r>
              <a:rPr lang="nl-NL" sz="1800" dirty="0"/>
              <a:t>”]</a:t>
            </a:r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</a:t>
            </a:r>
            <a:r>
              <a:rPr lang="nl-NL" sz="1800" b="1" dirty="0" err="1"/>
              <a:t>centering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includegraphics</a:t>
            </a:r>
            <a:r>
              <a:rPr lang="nl-NL" sz="1800" b="1" dirty="0"/>
              <a:t>[</a:t>
            </a:r>
            <a:r>
              <a:rPr lang="nl-NL" sz="1800" dirty="0" err="1"/>
              <a:t>width</a:t>
            </a:r>
            <a:r>
              <a:rPr lang="nl-NL" sz="1800" b="1" dirty="0"/>
              <a:t>=</a:t>
            </a:r>
            <a:r>
              <a:rPr lang="nl-NL" sz="1800" dirty="0"/>
              <a:t>0.8</a:t>
            </a:r>
            <a:r>
              <a:rPr lang="nl-NL" sz="1800" b="1" dirty="0"/>
              <a:t>\</a:t>
            </a:r>
            <a:r>
              <a:rPr lang="nl-NL" sz="1800" b="1" dirty="0" err="1"/>
              <a:t>textwidth</a:t>
            </a:r>
            <a:r>
              <a:rPr lang="nl-NL" sz="1800" b="1" dirty="0"/>
              <a:t>]{</a:t>
            </a:r>
            <a:r>
              <a:rPr lang="nl-NL" sz="1800" dirty="0"/>
              <a:t>“directory”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</a:t>
            </a:r>
            <a:r>
              <a:rPr lang="nl-NL" sz="1800" b="1" dirty="0" err="1"/>
              <a:t>caption</a:t>
            </a:r>
            <a:r>
              <a:rPr lang="nl-NL" sz="1800" b="1" dirty="0"/>
              <a:t>{</a:t>
            </a:r>
            <a:r>
              <a:rPr lang="nl-NL" sz="1800" dirty="0" err="1"/>
              <a:t>Awesome</a:t>
            </a:r>
            <a:r>
              <a:rPr lang="nl-NL" sz="1800" dirty="0"/>
              <a:t> Image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</a:t>
            </a:r>
            <a:r>
              <a:rPr lang="nl-NL" sz="1800" b="1" dirty="0"/>
              <a:t>\label{</a:t>
            </a:r>
            <a:r>
              <a:rPr lang="nl-NL" sz="1800" dirty="0" err="1"/>
              <a:t>fig:awesome_image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figure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 err="1"/>
              <a:t>Specifiers</a:t>
            </a:r>
            <a:r>
              <a:rPr lang="nl-NL" sz="1800" b="1" dirty="0"/>
              <a:t>: h, t, b, p, !, H</a:t>
            </a:r>
            <a:endParaRPr lang="nl-NL" sz="1800" dirty="0"/>
          </a:p>
        </p:txBody>
      </p:sp>
      <p:pic>
        <p:nvPicPr>
          <p:cNvPr id="4" name="Picture 2" descr="M:\ewi\etv\Bestuur\1 President\Cursus\LaTeX\beun\plaat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3558"/>
            <a:ext cx="2880320" cy="32207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9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Exercise!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</a:t>
            </a:r>
            <a:r>
              <a:rPr lang="nl-NL" dirty="0" err="1"/>
              <a:t>somewhere</a:t>
            </a:r>
            <a:endParaRPr lang="nl-NL" dirty="0"/>
          </a:p>
          <a:p>
            <a:pPr lvl="1"/>
            <a:r>
              <a:rPr lang="nl-NL" dirty="0"/>
              <a:t>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upload </a:t>
            </a:r>
            <a:r>
              <a:rPr lang="nl-NL" dirty="0" err="1"/>
              <a:t>the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Overleaf</a:t>
            </a:r>
            <a:r>
              <a:rPr lang="nl-NL" dirty="0"/>
              <a:t> first!</a:t>
            </a:r>
          </a:p>
          <a:p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caption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6599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Tables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r>
              <a:rPr lang="nl-NL" sz="1800" b="1" dirty="0"/>
              <a:t>     \</a:t>
            </a:r>
            <a:r>
              <a:rPr lang="nl-NL" sz="1800" b="1" dirty="0" err="1"/>
              <a:t>centering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\label{</a:t>
            </a:r>
            <a:r>
              <a:rPr lang="nl-NL" sz="1800" dirty="0" err="1"/>
              <a:t>tab:je_tabel</a:t>
            </a:r>
            <a:r>
              <a:rPr lang="nl-NL" sz="1800" b="1" dirty="0"/>
              <a:t>}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caption</a:t>
            </a:r>
            <a:r>
              <a:rPr lang="nl-NL" sz="1800" b="1" dirty="0"/>
              <a:t>{</a:t>
            </a:r>
            <a:r>
              <a:rPr lang="nl-NL" sz="1800" dirty="0" err="1"/>
              <a:t>Caption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tabular</a:t>
            </a:r>
            <a:r>
              <a:rPr lang="nl-NL" sz="1800" b="1" dirty="0"/>
              <a:t>}{</a:t>
            </a:r>
            <a:r>
              <a:rPr lang="nl-NL" sz="1800" dirty="0"/>
              <a:t>| l || c | r |</a:t>
            </a:r>
            <a:r>
              <a:rPr lang="nl-NL" sz="1800" b="1" dirty="0"/>
              <a:t>}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dirty="0" err="1"/>
              <a:t>Text</a:t>
            </a:r>
            <a:r>
              <a:rPr lang="nl-NL" sz="1800" dirty="0"/>
              <a:t> </a:t>
            </a:r>
            <a:r>
              <a:rPr lang="nl-NL" sz="1800" dirty="0" err="1"/>
              <a:t>left</a:t>
            </a:r>
            <a:r>
              <a:rPr lang="nl-NL" sz="1800" dirty="0"/>
              <a:t> &amp; </a:t>
            </a:r>
            <a:r>
              <a:rPr lang="nl-NL" sz="1800" dirty="0" err="1"/>
              <a:t>Text</a:t>
            </a:r>
            <a:r>
              <a:rPr lang="nl-NL" sz="1800" dirty="0"/>
              <a:t> center &amp; </a:t>
            </a:r>
            <a:r>
              <a:rPr lang="nl-NL" sz="1800" dirty="0" err="1"/>
              <a:t>Text</a:t>
            </a:r>
            <a:r>
              <a:rPr lang="nl-NL" sz="1800" dirty="0"/>
              <a:t> right </a:t>
            </a:r>
            <a:r>
              <a:rPr lang="nl-NL" sz="1800" b="1" dirty="0"/>
              <a:t>\\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dirty="0"/>
              <a:t>More </a:t>
            </a:r>
            <a:r>
              <a:rPr lang="nl-NL" sz="1800" dirty="0" err="1"/>
              <a:t>text</a:t>
            </a:r>
            <a:r>
              <a:rPr lang="nl-NL" sz="1800" dirty="0"/>
              <a:t> &amp; even more </a:t>
            </a:r>
            <a:r>
              <a:rPr lang="nl-NL" sz="1800" dirty="0" err="1"/>
              <a:t>text</a:t>
            </a:r>
            <a:r>
              <a:rPr lang="nl-NL" sz="1800" dirty="0"/>
              <a:t> &amp; even more </a:t>
            </a:r>
            <a:r>
              <a:rPr lang="nl-NL" sz="1800" dirty="0" err="1"/>
              <a:t>text</a:t>
            </a:r>
            <a:r>
              <a:rPr lang="nl-NL" sz="1800" dirty="0"/>
              <a:t> </a:t>
            </a:r>
            <a:r>
              <a:rPr lang="nl-NL" sz="1800" b="1" dirty="0"/>
              <a:t>\\</a:t>
            </a:r>
            <a:endParaRPr lang="nl-NL" sz="1800" dirty="0"/>
          </a:p>
          <a:p>
            <a:pPr marL="700088" lvl="2" indent="0">
              <a:buNone/>
            </a:pPr>
            <a:r>
              <a:rPr lang="nl-NL" sz="1800" b="1" dirty="0"/>
              <a:t>\</a:t>
            </a:r>
            <a:r>
              <a:rPr lang="nl-NL" sz="1800" b="1" dirty="0" err="1"/>
              <a:t>hline</a:t>
            </a:r>
            <a:endParaRPr lang="nl-NL" sz="1800" dirty="0"/>
          </a:p>
          <a:p>
            <a:pPr marL="342900" lvl="1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tabular</a:t>
            </a:r>
            <a:r>
              <a:rPr lang="nl-NL" sz="1800" b="1" dirty="0"/>
              <a:t>}</a:t>
            </a: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\end{</a:t>
            </a:r>
            <a:r>
              <a:rPr lang="nl-NL" sz="1800" dirty="0" err="1"/>
              <a:t>table</a:t>
            </a:r>
            <a:r>
              <a:rPr lang="nl-NL" sz="1800" b="1" dirty="0"/>
              <a:t>}</a:t>
            </a:r>
            <a:endParaRPr lang="nl-N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57" y="843558"/>
            <a:ext cx="4838750" cy="10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80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Exercise!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Insert the table below somewhere in your document</a:t>
            </a:r>
            <a:endParaRPr lang="nl-NL" dirty="0"/>
          </a:p>
          <a:p>
            <a:pPr lvl="1"/>
            <a:r>
              <a:rPr lang="nl-NL" dirty="0" err="1"/>
              <a:t>Subscript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el-GR" dirty="0"/>
              <a:t>Ω</a:t>
            </a:r>
            <a:r>
              <a:rPr lang="nl-NL" dirty="0"/>
              <a:t>, </a:t>
            </a:r>
            <a:r>
              <a:rPr lang="nl-NL" dirty="0" err="1"/>
              <a:t>see</a:t>
            </a:r>
            <a:r>
              <a:rPr lang="nl-NL" dirty="0"/>
              <a:t> cheat sheet (BONUS)</a:t>
            </a:r>
          </a:p>
          <a:p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71129"/>
              </p:ext>
            </p:extLst>
          </p:nvPr>
        </p:nvGraphicFramePr>
        <p:xfrm>
          <a:off x="1475656" y="228371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</a:t>
                      </a:r>
                      <a:r>
                        <a:rPr lang="nl-NL" baseline="-25000" dirty="0"/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</a:t>
                      </a:r>
                      <a:r>
                        <a:rPr lang="nl-NL" baseline="-25000" dirty="0" err="1"/>
                        <a:t>out</a:t>
                      </a:r>
                      <a:endParaRPr lang="nl-NL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</a:t>
                      </a:r>
                      <a:r>
                        <a:rPr lang="nl-NL" baseline="-25000" dirty="0" err="1"/>
                        <a:t>ref</a:t>
                      </a:r>
                      <a:endParaRPr lang="nl-NL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2V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3.8V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150</a:t>
                      </a:r>
                      <a:r>
                        <a:rPr lang="el-GR" dirty="0"/>
                        <a:t>Ω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115mA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13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Equations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In-line equations</a:t>
            </a:r>
            <a:br>
              <a:rPr lang="en-GB" dirty="0"/>
            </a:br>
            <a:r>
              <a:rPr lang="nl-NL" sz="1800" b="1" dirty="0"/>
              <a:t>$</a:t>
            </a:r>
            <a:r>
              <a:rPr lang="nl-NL" sz="1800" dirty="0"/>
              <a:t>f</a:t>
            </a:r>
            <a:r>
              <a:rPr lang="nl-NL" sz="1800" b="1" dirty="0"/>
              <a:t>(</a:t>
            </a:r>
            <a:r>
              <a:rPr lang="nl-NL" sz="1800" dirty="0"/>
              <a:t>x</a:t>
            </a:r>
            <a:r>
              <a:rPr lang="nl-NL" sz="1800" b="1" dirty="0"/>
              <a:t>)</a:t>
            </a:r>
            <a:r>
              <a:rPr lang="nl-NL" sz="1800" dirty="0"/>
              <a:t> </a:t>
            </a:r>
            <a:r>
              <a:rPr lang="nl-NL" sz="1800" b="1" dirty="0"/>
              <a:t>=</a:t>
            </a:r>
            <a:r>
              <a:rPr lang="nl-NL" sz="1800" dirty="0"/>
              <a:t> x^2 + 5 x + 3</a:t>
            </a:r>
            <a:r>
              <a:rPr lang="nl-NL" sz="1800" b="1" dirty="0"/>
              <a:t>$</a:t>
            </a:r>
          </a:p>
          <a:p>
            <a:pPr lvl="1"/>
            <a:endParaRPr lang="en-GB" b="1" dirty="0"/>
          </a:p>
          <a:p>
            <a:r>
              <a:rPr lang="en-GB" dirty="0"/>
              <a:t>Freestanding equations</a:t>
            </a:r>
            <a:br>
              <a:rPr lang="en-GB" dirty="0"/>
            </a:br>
            <a:r>
              <a:rPr lang="nl-NL" sz="1800" b="1" dirty="0"/>
              <a:t>\begin{</a:t>
            </a:r>
            <a:r>
              <a:rPr lang="nl-NL" sz="1800" dirty="0" err="1"/>
              <a:t>equation</a:t>
            </a:r>
            <a:r>
              <a:rPr lang="nl-NL" sz="1800" b="1" dirty="0"/>
              <a:t>}</a:t>
            </a:r>
            <a:br>
              <a:rPr lang="nl-NL" sz="1800" b="1" dirty="0"/>
            </a:br>
            <a:r>
              <a:rPr lang="nl-NL" sz="1800" b="1" dirty="0"/>
              <a:t>	\label{</a:t>
            </a:r>
            <a:r>
              <a:rPr lang="nl-NL" sz="1800" dirty="0" err="1"/>
              <a:t>eq:maxwell</a:t>
            </a:r>
            <a:r>
              <a:rPr lang="nl-NL" sz="1800" b="1" dirty="0"/>
              <a:t>}</a:t>
            </a:r>
            <a:br>
              <a:rPr lang="nl-NL" sz="1800" dirty="0"/>
            </a:br>
            <a:r>
              <a:rPr lang="nl-NL" sz="1800" dirty="0"/>
              <a:t>	</a:t>
            </a:r>
            <a:r>
              <a:rPr lang="nl-NL" sz="1800" b="1" dirty="0"/>
              <a:t>\</a:t>
            </a:r>
            <a:r>
              <a:rPr lang="nl-NL" sz="1800" b="1" dirty="0" err="1"/>
              <a:t>oint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mathbf</a:t>
            </a:r>
            <a:r>
              <a:rPr lang="nl-NL" sz="1800" b="1" dirty="0"/>
              <a:t>{</a:t>
            </a:r>
            <a:r>
              <a:rPr lang="nl-NL" sz="1800" dirty="0"/>
              <a:t>E</a:t>
            </a:r>
            <a:r>
              <a:rPr lang="nl-NL" sz="1800" b="1" dirty="0"/>
              <a:t>}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cdot</a:t>
            </a:r>
            <a:r>
              <a:rPr lang="nl-NL" sz="1800" dirty="0"/>
              <a:t> d </a:t>
            </a:r>
            <a:r>
              <a:rPr lang="nl-NL" sz="1800" b="1" dirty="0"/>
              <a:t>\</a:t>
            </a:r>
            <a:r>
              <a:rPr lang="nl-NL" sz="1800" b="1" dirty="0" err="1"/>
              <a:t>mathbf</a:t>
            </a:r>
            <a:r>
              <a:rPr lang="nl-NL" sz="1800" b="1" dirty="0"/>
              <a:t>{</a:t>
            </a:r>
            <a:r>
              <a:rPr lang="nl-NL" sz="1800" dirty="0"/>
              <a:t>A</a:t>
            </a:r>
            <a:r>
              <a:rPr lang="nl-NL" sz="1800" b="1" dirty="0"/>
              <a:t>}</a:t>
            </a:r>
            <a:r>
              <a:rPr lang="nl-NL" sz="1800" dirty="0"/>
              <a:t> </a:t>
            </a:r>
            <a:r>
              <a:rPr lang="nl-NL" sz="1800" b="1" dirty="0"/>
              <a:t>=</a:t>
            </a:r>
            <a:r>
              <a:rPr lang="nl-NL" sz="1800" dirty="0"/>
              <a:t> </a:t>
            </a:r>
            <a:r>
              <a:rPr lang="nl-NL" sz="1800" b="1" dirty="0"/>
              <a:t>\</a:t>
            </a:r>
            <a:r>
              <a:rPr lang="nl-NL" sz="1800" b="1" dirty="0" err="1"/>
              <a:t>frac</a:t>
            </a:r>
            <a:r>
              <a:rPr lang="nl-NL" sz="1800" b="1" dirty="0"/>
              <a:t>{</a:t>
            </a:r>
            <a:r>
              <a:rPr lang="nl-NL" sz="1800" dirty="0"/>
              <a:t>q_</a:t>
            </a:r>
            <a:r>
              <a:rPr lang="nl-NL" sz="1800" b="1" dirty="0"/>
              <a:t>{</a:t>
            </a:r>
            <a:r>
              <a:rPr lang="nl-NL" sz="1800" dirty="0" err="1"/>
              <a:t>enc</a:t>
            </a:r>
            <a:r>
              <a:rPr lang="nl-NL" sz="1800" b="1" dirty="0"/>
              <a:t>}}{\epsilon</a:t>
            </a:r>
            <a:r>
              <a:rPr lang="nl-NL" sz="1800" dirty="0"/>
              <a:t>_0</a:t>
            </a:r>
            <a:r>
              <a:rPr lang="nl-NL" sz="1800" b="1" dirty="0"/>
              <a:t>}</a:t>
            </a:r>
            <a:br>
              <a:rPr lang="nl-NL" sz="1800" dirty="0"/>
            </a:br>
            <a:r>
              <a:rPr lang="nl-NL" sz="1800" b="1" dirty="0"/>
              <a:t>\end{</a:t>
            </a:r>
            <a:r>
              <a:rPr lang="nl-NL" sz="1800" dirty="0" err="1"/>
              <a:t>equation</a:t>
            </a:r>
            <a:r>
              <a:rPr lang="nl-NL" sz="1800" b="1" dirty="0"/>
              <a:t>}</a:t>
            </a:r>
            <a:endParaRPr lang="nl-NL" sz="1800" dirty="0"/>
          </a:p>
          <a:p>
            <a:endParaRPr lang="nl-NL" dirty="0"/>
          </a:p>
        </p:txBody>
      </p:sp>
      <p:pic>
        <p:nvPicPr>
          <p:cNvPr id="4" name="Picture 2" descr="M:\ewi\etv\Bestuur\1 President\Cursus\LaTeX\beun\in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7574"/>
            <a:ext cx="2438400" cy="7048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:\ewi\etv\Bestuur\1 President\Cursus\LaTeX\beun\l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3838"/>
            <a:ext cx="5372100" cy="9620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1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in-line </a:t>
            </a:r>
            <a:r>
              <a:rPr lang="nl-NL" dirty="0" err="1"/>
              <a:t>equation</a:t>
            </a:r>
            <a:r>
              <a:rPr lang="nl-NL" dirty="0"/>
              <a:t> (cheatsheet + google)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freestanding </a:t>
            </a:r>
            <a:r>
              <a:rPr lang="nl-NL" dirty="0" err="1"/>
              <a:t>equation</a:t>
            </a:r>
            <a:r>
              <a:rPr lang="nl-NL" dirty="0"/>
              <a:t> (cheatsheet + Google, </a:t>
            </a:r>
            <a:r>
              <a:rPr lang="nl-NL" dirty="0" err="1"/>
              <a:t>little</a:t>
            </a:r>
            <a:r>
              <a:rPr lang="nl-NL" dirty="0"/>
              <a:t> more </a:t>
            </a:r>
            <a:r>
              <a:rPr lang="nl-NL" dirty="0" err="1"/>
              <a:t>difficult</a:t>
            </a:r>
            <a:r>
              <a:rPr lang="nl-NL" dirty="0"/>
              <a:t>!)</a:t>
            </a:r>
          </a:p>
        </p:txBody>
      </p:sp>
      <p:pic>
        <p:nvPicPr>
          <p:cNvPr id="4" name="Picture 3" descr="M:\ewi\etv\Bestuur\1 President\Cursus\LaTeX\beun\inlin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5646"/>
            <a:ext cx="1944216" cy="5774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ewi\etv\Bestuur\1 President\Cursus\LaTeX\beun\moeilij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64" y="3219822"/>
            <a:ext cx="2376264" cy="12985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2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─ What is </a:t>
            </a:r>
            <a:r>
              <a:rPr lang="en-GB" dirty="0" err="1"/>
              <a:t>LaTeX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Mark-up language like HTML + CSS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a text editor like Word!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hypothesisjournal.com/wp-content/uploads/2011/08/shah-3-2-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6" y="1906463"/>
            <a:ext cx="5021288" cy="23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7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Lists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Lists can be made with itemize and enumerate</a:t>
            </a:r>
            <a:br>
              <a:rPr lang="en-GB" dirty="0"/>
            </a:br>
            <a:br>
              <a:rPr lang="en-GB" dirty="0"/>
            </a:br>
            <a:r>
              <a:rPr lang="nl-NL" sz="1800" b="1" dirty="0"/>
              <a:t>\begin{</a:t>
            </a:r>
            <a:r>
              <a:rPr lang="nl-NL" sz="1800" dirty="0" err="1"/>
              <a:t>itemize</a:t>
            </a:r>
            <a:r>
              <a:rPr lang="nl-NL" sz="1800" b="1" dirty="0"/>
              <a:t>}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first item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second item</a:t>
            </a:r>
            <a:br>
              <a:rPr lang="en-GB" sz="1800" dirty="0"/>
            </a:br>
            <a:r>
              <a:rPr lang="en-GB" sz="1800" b="1" dirty="0"/>
              <a:t>\end{</a:t>
            </a:r>
            <a:r>
              <a:rPr lang="en-GB" sz="1800" dirty="0"/>
              <a:t>itemize</a:t>
            </a:r>
            <a:r>
              <a:rPr lang="en-GB" sz="1800" b="1" dirty="0"/>
              <a:t>}</a:t>
            </a:r>
            <a:br>
              <a:rPr lang="en-GB" sz="1800" dirty="0"/>
            </a:br>
            <a:br>
              <a:rPr lang="en-GB" sz="1800" dirty="0"/>
            </a:br>
            <a:r>
              <a:rPr lang="nl-NL" sz="1800" b="1" dirty="0"/>
              <a:t>\begin{</a:t>
            </a:r>
            <a:r>
              <a:rPr lang="nl-NL" sz="1800" dirty="0" err="1"/>
              <a:t>enumerate</a:t>
            </a:r>
            <a:r>
              <a:rPr lang="nl-NL" sz="1800" b="1" dirty="0"/>
              <a:t>}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first item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\item </a:t>
            </a:r>
            <a:r>
              <a:rPr lang="en-GB" sz="1800" dirty="0"/>
              <a:t>The second item</a:t>
            </a:r>
            <a:br>
              <a:rPr lang="en-GB" sz="1800" dirty="0"/>
            </a:br>
            <a:r>
              <a:rPr lang="en-GB" sz="1800" b="1" dirty="0"/>
              <a:t>\end{</a:t>
            </a:r>
            <a:r>
              <a:rPr lang="nl-NL" sz="1800" dirty="0" err="1"/>
              <a:t>enumerate</a:t>
            </a:r>
            <a:r>
              <a:rPr lang="en-GB" sz="1800" b="1" dirty="0"/>
              <a:t>}</a:t>
            </a:r>
            <a:endParaRPr lang="nl-NL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7654"/>
            <a:ext cx="26955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1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Some other features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Mark-ups</a:t>
            </a:r>
          </a:p>
          <a:p>
            <a:r>
              <a:rPr lang="en-GB" dirty="0"/>
              <a:t>References</a:t>
            </a:r>
            <a:endParaRPr lang="nl-NL" dirty="0"/>
          </a:p>
          <a:p>
            <a:r>
              <a:rPr lang="en-GB" dirty="0"/>
              <a:t>Bibliography/references</a:t>
            </a:r>
          </a:p>
          <a:p>
            <a:r>
              <a:rPr lang="en-GB" dirty="0"/>
              <a:t>Inserting code</a:t>
            </a:r>
          </a:p>
          <a:p>
            <a:r>
              <a:rPr lang="en-GB" dirty="0"/>
              <a:t>Include</a:t>
            </a:r>
          </a:p>
        </p:txBody>
      </p:sp>
    </p:spTree>
    <p:extLst>
      <p:ext uri="{BB962C8B-B14F-4D97-AF65-F5344CB8AC3E}">
        <p14:creationId xmlns:p14="http://schemas.microsoft.com/office/powerpoint/2010/main" val="4229926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Mark ups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Bold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textbf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br>
              <a:rPr lang="en-GB" dirty="0"/>
            </a:br>
            <a:r>
              <a:rPr lang="en-GB" dirty="0"/>
              <a:t>		</a:t>
            </a:r>
            <a:r>
              <a:rPr lang="en-GB" b="1" dirty="0"/>
              <a:t>{\bf 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i="1" dirty="0"/>
              <a:t>Italic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textit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br>
              <a:rPr lang="en-GB" dirty="0"/>
            </a:br>
            <a:r>
              <a:rPr lang="en-GB" dirty="0"/>
              <a:t>		</a:t>
            </a:r>
            <a:r>
              <a:rPr lang="en-GB" b="1" dirty="0"/>
              <a:t>{\it 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u="sng" dirty="0"/>
              <a:t>Underline</a:t>
            </a:r>
            <a:r>
              <a:rPr lang="en-GB" dirty="0"/>
              <a:t>: 	</a:t>
            </a:r>
            <a:r>
              <a:rPr lang="en-GB" b="1" dirty="0"/>
              <a:t>\underline{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dirty="0"/>
              <a:t>Super</a:t>
            </a:r>
            <a:r>
              <a:rPr lang="en-GB" baseline="30000" dirty="0"/>
              <a:t>script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textsuperscript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</a:p>
          <a:p>
            <a:r>
              <a:rPr lang="en-GB" dirty="0"/>
              <a:t>Sub</a:t>
            </a:r>
            <a:r>
              <a:rPr lang="en-GB" baseline="-25000" dirty="0"/>
              <a:t>script</a:t>
            </a:r>
            <a:r>
              <a:rPr lang="en-GB" dirty="0"/>
              <a:t>: 	</a:t>
            </a:r>
            <a:r>
              <a:rPr lang="en-GB" b="1" dirty="0"/>
              <a:t>\</a:t>
            </a:r>
            <a:r>
              <a:rPr lang="en-GB" b="1" dirty="0" err="1"/>
              <a:t>textsubscript</a:t>
            </a:r>
            <a:r>
              <a:rPr lang="en-GB" b="1" dirty="0"/>
              <a:t>{</a:t>
            </a:r>
            <a:r>
              <a:rPr lang="en-GB" dirty="0"/>
              <a:t>Text…</a:t>
            </a:r>
            <a:r>
              <a:rPr lang="en-GB" b="1" dirty="0"/>
              <a:t>}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908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\label{</a:t>
            </a:r>
            <a:r>
              <a:rPr lang="en-GB" dirty="0" err="1"/>
              <a:t>your_label</a:t>
            </a:r>
            <a:r>
              <a:rPr lang="en-GB" b="1" dirty="0"/>
              <a:t>}</a:t>
            </a:r>
          </a:p>
          <a:p>
            <a:r>
              <a:rPr lang="en-GB" b="1" dirty="0"/>
              <a:t>\ref{</a:t>
            </a:r>
            <a:r>
              <a:rPr lang="en-GB" dirty="0" err="1"/>
              <a:t>your_label</a:t>
            </a:r>
            <a:r>
              <a:rPr lang="en-GB" b="1" dirty="0"/>
              <a:t>}</a:t>
            </a:r>
            <a:r>
              <a:rPr lang="en-GB" dirty="0"/>
              <a:t> in the text</a:t>
            </a:r>
          </a:p>
          <a:p>
            <a:r>
              <a:rPr lang="en-GB" b="1" dirty="0"/>
              <a:t>Useful name!</a:t>
            </a:r>
          </a:p>
          <a:p>
            <a:pPr lvl="1"/>
            <a:r>
              <a:rPr lang="en-GB" dirty="0" err="1"/>
              <a:t>fig:penguin</a:t>
            </a:r>
            <a:endParaRPr lang="en-GB" dirty="0"/>
          </a:p>
          <a:p>
            <a:pPr lvl="1"/>
            <a:r>
              <a:rPr lang="en-GB" dirty="0" err="1"/>
              <a:t>eq:maxwell</a:t>
            </a:r>
            <a:endParaRPr lang="en-GB" dirty="0"/>
          </a:p>
          <a:p>
            <a:pPr lvl="1"/>
            <a:r>
              <a:rPr lang="en-GB" dirty="0" err="1"/>
              <a:t>sec:introduction</a:t>
            </a:r>
            <a:endParaRPr lang="nl-NL" dirty="0"/>
          </a:p>
          <a:p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5847"/>
            <a:ext cx="2952328" cy="8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1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Exercise</a:t>
            </a:r>
            <a:r>
              <a:rPr lang="nl-NL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Make, in a </a:t>
            </a:r>
            <a:r>
              <a:rPr lang="nl-NL" dirty="0" err="1"/>
              <a:t>paragraph</a:t>
            </a:r>
            <a:r>
              <a:rPr lang="nl-NL" dirty="0"/>
              <a:t>, a </a:t>
            </a:r>
            <a:r>
              <a:rPr lang="nl-NL" dirty="0" err="1"/>
              <a:t>references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image,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table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equation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made </a:t>
            </a:r>
            <a:r>
              <a:rPr lang="nl-NL" dirty="0" err="1"/>
              <a:t>earlier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0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Bibliography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a .bib file</a:t>
            </a:r>
            <a:br>
              <a:rPr lang="nl-NL" dirty="0"/>
            </a:br>
            <a:r>
              <a:rPr lang="nl-NL" b="1" dirty="0"/>
              <a:t>@</a:t>
            </a:r>
            <a:r>
              <a:rPr lang="nl-NL" b="1" dirty="0" err="1"/>
              <a:t>book</a:t>
            </a:r>
            <a:r>
              <a:rPr lang="nl-NL" b="1" dirty="0"/>
              <a:t>{</a:t>
            </a:r>
            <a:r>
              <a:rPr lang="nl-NL" dirty="0" err="1"/>
              <a:t>epobook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Author</a:t>
            </a:r>
            <a:r>
              <a:rPr lang="nl-NL" dirty="0"/>
              <a:t> =  "J. Hoekstra </a:t>
            </a:r>
            <a:r>
              <a:rPr lang="nl-NL" dirty="0" err="1"/>
              <a:t>and</a:t>
            </a:r>
            <a:r>
              <a:rPr lang="nl-NL" dirty="0"/>
              <a:t> X. van Rijnsoever",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/>
              <a:t>Publisher</a:t>
            </a:r>
            <a:r>
              <a:rPr lang="nl-NL" dirty="0"/>
              <a:t> = {TU Delft},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 err="1"/>
              <a:t>Title</a:t>
            </a:r>
            <a:r>
              <a:rPr lang="nl-NL" dirty="0"/>
              <a:t> = {Lab Courses EE Semester 1 – Student Manual},</a:t>
            </a:r>
            <a:br>
              <a:rPr lang="nl-NL" dirty="0"/>
            </a:br>
            <a:r>
              <a:rPr lang="nl-NL" dirty="0"/>
              <a:t>	</a:t>
            </a:r>
            <a:r>
              <a:rPr lang="nl-NL" i="1" dirty="0" err="1"/>
              <a:t>Year</a:t>
            </a:r>
            <a:r>
              <a:rPr lang="nl-NL" dirty="0"/>
              <a:t> = {2015-2016}</a:t>
            </a:r>
            <a:br>
              <a:rPr lang="nl-NL" dirty="0"/>
            </a:br>
            <a:r>
              <a:rPr lang="nl-NL" b="1" dirty="0"/>
              <a:t>}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704235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Bibliography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put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sz="1800" dirty="0"/>
              <a:t>A </a:t>
            </a:r>
            <a:r>
              <a:rPr lang="nl-NL" sz="1800" dirty="0" err="1"/>
              <a:t>reference</a:t>
            </a:r>
            <a:r>
              <a:rPr lang="nl-NL" sz="1800" dirty="0"/>
              <a:t>:</a:t>
            </a:r>
            <a:r>
              <a:rPr lang="nl-NL" sz="1800" b="1" dirty="0"/>
              <a:t> \</a:t>
            </a:r>
            <a:r>
              <a:rPr lang="nl-NL" sz="1800" b="1" dirty="0" err="1"/>
              <a:t>cite</a:t>
            </a:r>
            <a:r>
              <a:rPr lang="nl-NL" sz="1800" b="1" dirty="0"/>
              <a:t>{</a:t>
            </a:r>
            <a:r>
              <a:rPr lang="nl-NL" sz="1800" dirty="0" err="1"/>
              <a:t>epobook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r>
              <a:rPr lang="nl-NL" sz="1800" dirty="0" err="1"/>
              <a:t>Another</a:t>
            </a:r>
            <a:r>
              <a:rPr lang="nl-NL" sz="1800" dirty="0"/>
              <a:t> </a:t>
            </a:r>
            <a:r>
              <a:rPr lang="nl-NL" sz="1800" dirty="0" err="1"/>
              <a:t>one</a:t>
            </a:r>
            <a:r>
              <a:rPr lang="nl-NL" sz="1800" dirty="0"/>
              <a:t>:</a:t>
            </a:r>
            <a:r>
              <a:rPr lang="nl-NL" sz="1800" b="1" dirty="0"/>
              <a:t> \</a:t>
            </a:r>
            <a:r>
              <a:rPr lang="nl-NL" sz="1800" b="1" dirty="0" err="1"/>
              <a:t>cite</a:t>
            </a:r>
            <a:r>
              <a:rPr lang="nl-NL" sz="1800" b="1" dirty="0"/>
              <a:t>[</a:t>
            </a:r>
            <a:r>
              <a:rPr lang="nl-NL" sz="1800" dirty="0"/>
              <a:t>p.150</a:t>
            </a:r>
            <a:r>
              <a:rPr lang="nl-NL" sz="1800" b="1" dirty="0"/>
              <a:t>]{</a:t>
            </a:r>
            <a:r>
              <a:rPr lang="nl-NL" sz="1800" dirty="0" err="1"/>
              <a:t>epobook</a:t>
            </a:r>
            <a:r>
              <a:rPr lang="nl-NL" sz="1800" b="1" dirty="0"/>
              <a:t>}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Output:</a:t>
            </a:r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571750"/>
            <a:ext cx="461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 reference: [1]</a:t>
            </a:r>
          </a:p>
          <a:p>
            <a:r>
              <a:rPr lang="en-GB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Another one: [1,p1.150]</a:t>
            </a: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01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Inserting</a:t>
            </a:r>
            <a:r>
              <a:rPr lang="nl-NL" dirty="0"/>
              <a:t>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Listings</a:t>
            </a:r>
            <a:r>
              <a:rPr lang="nl-NL" dirty="0"/>
              <a:t>, </a:t>
            </a:r>
            <a:r>
              <a:rPr lang="nl-NL" dirty="0" err="1"/>
              <a:t>use</a:t>
            </a:r>
            <a:r>
              <a:rPr lang="nl-NL" dirty="0"/>
              <a:t> package</a:t>
            </a:r>
          </a:p>
          <a:p>
            <a:pPr lvl="1"/>
            <a:r>
              <a:rPr lang="nl-NL" b="1" dirty="0"/>
              <a:t>\</a:t>
            </a:r>
            <a:r>
              <a:rPr lang="nl-NL" b="1" dirty="0" err="1"/>
              <a:t>usepackage</a:t>
            </a:r>
            <a:r>
              <a:rPr lang="nl-NL" b="1" dirty="0"/>
              <a:t>{</a:t>
            </a:r>
            <a:r>
              <a:rPr lang="en-GB" dirty="0"/>
              <a:t>listings</a:t>
            </a:r>
            <a:r>
              <a:rPr lang="en-GB" b="1" dirty="0"/>
              <a:t>}</a:t>
            </a:r>
          </a:p>
          <a:p>
            <a:r>
              <a:rPr lang="en-GB" dirty="0"/>
              <a:t>Settings (below the packages)</a:t>
            </a:r>
          </a:p>
          <a:p>
            <a:pPr lvl="1"/>
            <a:r>
              <a:rPr lang="nl-NL" b="1" dirty="0"/>
              <a:t>\</a:t>
            </a:r>
            <a:r>
              <a:rPr lang="nl-NL" b="1" dirty="0" err="1"/>
              <a:t>lstset</a:t>
            </a:r>
            <a:r>
              <a:rPr lang="nl-NL" b="1" dirty="0"/>
              <a:t>{</a:t>
            </a:r>
            <a:r>
              <a:rPr lang="nl-NL" dirty="0"/>
              <a:t>frame = </a:t>
            </a:r>
            <a:r>
              <a:rPr lang="nl-NL" dirty="0" err="1"/>
              <a:t>lrtb,language</a:t>
            </a:r>
            <a:r>
              <a:rPr lang="nl-NL" dirty="0"/>
              <a:t>=c</a:t>
            </a:r>
            <a:r>
              <a:rPr lang="nl-NL" b="1" dirty="0"/>
              <a:t>}</a:t>
            </a:r>
          </a:p>
          <a:p>
            <a:pPr lvl="1"/>
            <a:r>
              <a:rPr lang="en-GB" dirty="0"/>
              <a:t>Documentation</a:t>
            </a:r>
          </a:p>
          <a:p>
            <a:r>
              <a:rPr lang="en-GB" dirty="0"/>
              <a:t>And then: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b="1" dirty="0"/>
              <a:t>\begin{</a:t>
            </a:r>
            <a:r>
              <a:rPr lang="nl-NL" sz="1800" dirty="0" err="1"/>
              <a:t>lstlisting</a:t>
            </a:r>
            <a:r>
              <a:rPr lang="nl-NL" sz="1800" b="1" dirty="0"/>
              <a:t>}[</a:t>
            </a:r>
            <a:r>
              <a:rPr lang="nl-NL" sz="1800" dirty="0" err="1"/>
              <a:t>caption</a:t>
            </a:r>
            <a:r>
              <a:rPr lang="nl-NL" sz="1800" dirty="0"/>
              <a:t>=</a:t>
            </a:r>
            <a:r>
              <a:rPr lang="nl-NL" sz="1800" dirty="0" err="1"/>
              <a:t>caption</a:t>
            </a:r>
            <a:r>
              <a:rPr lang="nl-NL" sz="1800" dirty="0"/>
              <a:t>, label={</a:t>
            </a:r>
            <a:r>
              <a:rPr lang="nl-NL" sz="1800" dirty="0" err="1"/>
              <a:t>lst:cprog</a:t>
            </a:r>
            <a:r>
              <a:rPr lang="nl-NL" sz="1800" dirty="0"/>
              <a:t>}</a:t>
            </a:r>
            <a:r>
              <a:rPr lang="nl-NL" sz="1800" b="1" dirty="0"/>
              <a:t>]</a:t>
            </a:r>
          </a:p>
          <a:p>
            <a:pPr marL="0" indent="0">
              <a:buNone/>
            </a:pPr>
            <a:r>
              <a:rPr lang="en-GB" sz="1800" dirty="0"/>
              <a:t>      // C code here</a:t>
            </a:r>
          </a:p>
          <a:p>
            <a:pPr marL="0" indent="0">
              <a:buNone/>
            </a:pPr>
            <a:r>
              <a:rPr lang="en-GB" sz="1800" b="1" dirty="0"/>
              <a:t>\end{</a:t>
            </a:r>
            <a:r>
              <a:rPr lang="en-GB" sz="1800" dirty="0" err="1"/>
              <a:t>lstlisting</a:t>
            </a:r>
            <a:r>
              <a:rPr lang="en-GB" sz="1800" b="1" dirty="0"/>
              <a:t>}</a:t>
            </a:r>
            <a:endParaRPr lang="nl-NL" sz="1800" b="1" dirty="0"/>
          </a:p>
          <a:p>
            <a:endParaRPr lang="nl-NL" dirty="0"/>
          </a:p>
        </p:txBody>
      </p:sp>
      <p:pic>
        <p:nvPicPr>
          <p:cNvPr id="4" name="Picture 2" descr="M:\ewi\etv\Bestuur\1 President\Cursus\LaTeX\beun\sn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67" y="1203599"/>
            <a:ext cx="3833689" cy="16587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46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Miscellaneous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Inputting </a:t>
            </a:r>
            <a:r>
              <a:rPr lang="en-GB" dirty="0" err="1"/>
              <a:t>LaTeX</a:t>
            </a:r>
            <a:r>
              <a:rPr lang="en-GB" dirty="0"/>
              <a:t> file: 			</a:t>
            </a:r>
            <a:r>
              <a:rPr lang="en-GB" b="1" dirty="0"/>
              <a:t>\input{</a:t>
            </a:r>
            <a:r>
              <a:rPr lang="en-GB" dirty="0" err="1"/>
              <a:t>losse_file.tex</a:t>
            </a:r>
            <a:r>
              <a:rPr lang="en-GB" b="1" dirty="0"/>
              <a:t>}</a:t>
            </a:r>
            <a:endParaRPr lang="nl-NL" b="1" dirty="0"/>
          </a:p>
          <a:p>
            <a:r>
              <a:rPr lang="en-GB" dirty="0"/>
              <a:t>Table of contents: 			</a:t>
            </a:r>
            <a:r>
              <a:rPr lang="en-GB" b="1" dirty="0"/>
              <a:t>\</a:t>
            </a:r>
            <a:r>
              <a:rPr lang="en-GB" b="1" dirty="0" err="1"/>
              <a:t>tableofcontents</a:t>
            </a:r>
            <a:endParaRPr lang="en-GB" b="1" dirty="0"/>
          </a:p>
          <a:p>
            <a:r>
              <a:rPr lang="en-GB" dirty="0"/>
              <a:t>Line break:				</a:t>
            </a:r>
            <a:r>
              <a:rPr lang="en-GB" b="1" dirty="0"/>
              <a:t>\\</a:t>
            </a:r>
            <a:endParaRPr lang="en-GB" dirty="0"/>
          </a:p>
          <a:p>
            <a:r>
              <a:rPr lang="en-GB" dirty="0"/>
              <a:t>New page:	 			</a:t>
            </a:r>
            <a:r>
              <a:rPr lang="en-GB" b="1" dirty="0"/>
              <a:t>\</a:t>
            </a:r>
            <a:r>
              <a:rPr lang="en-GB" b="1" dirty="0" err="1"/>
              <a:t>clearpage</a:t>
            </a:r>
            <a:r>
              <a:rPr lang="en-GB" b="1" dirty="0"/>
              <a:t> </a:t>
            </a:r>
            <a:r>
              <a:rPr lang="en-GB" dirty="0"/>
              <a:t>of </a:t>
            </a:r>
            <a:r>
              <a:rPr lang="en-GB" b="1" dirty="0"/>
              <a:t>\</a:t>
            </a:r>
            <a:r>
              <a:rPr lang="en-GB" b="1" dirty="0" err="1"/>
              <a:t>newpage</a:t>
            </a:r>
            <a:endParaRPr lang="en-GB" b="1" dirty="0"/>
          </a:p>
          <a:p>
            <a:r>
              <a:rPr lang="en-GB" dirty="0"/>
              <a:t>Prevent the line to indent:	 	</a:t>
            </a:r>
            <a:r>
              <a:rPr lang="en-GB" b="1" dirty="0"/>
              <a:t>\</a:t>
            </a:r>
            <a:r>
              <a:rPr lang="en-GB" b="1" dirty="0" err="1"/>
              <a:t>noindent</a:t>
            </a:r>
            <a:endParaRPr lang="en-GB" b="1" dirty="0"/>
          </a:p>
          <a:p>
            <a:r>
              <a:rPr lang="en-GB" dirty="0"/>
              <a:t>Add a white space			</a:t>
            </a:r>
            <a:r>
              <a:rPr lang="en-GB" b="1" dirty="0"/>
              <a:t>\newline</a:t>
            </a:r>
          </a:p>
          <a:p>
            <a:r>
              <a:rPr lang="en-GB" dirty="0"/>
              <a:t>Accentuated characters:</a:t>
            </a:r>
          </a:p>
          <a:p>
            <a:pPr lvl="1"/>
            <a:r>
              <a:rPr lang="en-GB" dirty="0"/>
              <a:t>ë		\”e</a:t>
            </a:r>
          </a:p>
          <a:p>
            <a:pPr lvl="1"/>
            <a:r>
              <a:rPr lang="en-GB" dirty="0"/>
              <a:t>é 		\’e</a:t>
            </a:r>
          </a:p>
          <a:p>
            <a:pPr lvl="1"/>
            <a:r>
              <a:rPr lang="en-GB" dirty="0"/>
              <a:t>è 		\`e</a:t>
            </a:r>
          </a:p>
          <a:p>
            <a:pPr lvl="1"/>
            <a:r>
              <a:rPr lang="nl-NL" dirty="0"/>
              <a:t>ê		\^e</a:t>
            </a:r>
          </a:p>
        </p:txBody>
      </p:sp>
    </p:spTree>
    <p:extLst>
      <p:ext uri="{BB962C8B-B14F-4D97-AF65-F5344CB8AC3E}">
        <p14:creationId xmlns:p14="http://schemas.microsoft.com/office/powerpoint/2010/main" val="235291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yourself</a:t>
            </a:r>
            <a:r>
              <a:rPr lang="nl-NL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piece of code</a:t>
            </a:r>
          </a:p>
          <a:p>
            <a:r>
              <a:rPr lang="nl-NL" dirty="0" err="1"/>
              <a:t>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table</a:t>
            </a:r>
            <a:r>
              <a:rPr lang="nl-NL" dirty="0"/>
              <a:t> of contents</a:t>
            </a:r>
          </a:p>
        </p:txBody>
      </p:sp>
    </p:spTree>
    <p:extLst>
      <p:ext uri="{BB962C8B-B14F-4D97-AF65-F5344CB8AC3E}">
        <p14:creationId xmlns:p14="http://schemas.microsoft.com/office/powerpoint/2010/main" val="17555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─ Why do we use </a:t>
            </a:r>
            <a:r>
              <a:rPr lang="en-GB" dirty="0" err="1"/>
              <a:t>LaTeX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Professional:</a:t>
            </a: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Looks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Latex handles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 err="1"/>
              <a:t>Uniformity</a:t>
            </a:r>
            <a:r>
              <a:rPr lang="nl-NL" dirty="0"/>
              <a:t> in </a:t>
            </a:r>
            <a:r>
              <a:rPr lang="nl-NL" dirty="0" err="1"/>
              <a:t>documents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10323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 you need any help?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5" y="1059583"/>
            <a:ext cx="8183141" cy="1584175"/>
          </a:xfrm>
        </p:spPr>
        <p:txBody>
          <a:bodyPr/>
          <a:lstStyle/>
          <a:p>
            <a:r>
              <a:rPr lang="en-GB" dirty="0"/>
              <a:t>Google is your friend!</a:t>
            </a:r>
          </a:p>
          <a:p>
            <a:r>
              <a:rPr lang="nl-NL" dirty="0" err="1"/>
              <a:t>LaTex</a:t>
            </a:r>
            <a:r>
              <a:rPr lang="nl-NL" dirty="0"/>
              <a:t> </a:t>
            </a:r>
            <a:r>
              <a:rPr lang="nl-NL" dirty="0" err="1"/>
              <a:t>documentation</a:t>
            </a:r>
            <a:r>
              <a:rPr lang="nl-NL" dirty="0"/>
              <a:t>: en.wikibooks.org/wiki/</a:t>
            </a:r>
            <a:r>
              <a:rPr lang="nl-NL" dirty="0" err="1"/>
              <a:t>LaTeX</a:t>
            </a:r>
            <a:r>
              <a:rPr lang="nl-NL" dirty="0"/>
              <a:t>/</a:t>
            </a:r>
          </a:p>
          <a:p>
            <a:r>
              <a:rPr lang="en-GB" dirty="0"/>
              <a:t>Overleaf</a:t>
            </a:r>
          </a:p>
          <a:p>
            <a:r>
              <a:rPr lang="en-GB" dirty="0"/>
              <a:t>Experienced users</a:t>
            </a:r>
            <a:endParaRPr lang="nl-NL" dirty="0"/>
          </a:p>
        </p:txBody>
      </p:sp>
      <p:pic>
        <p:nvPicPr>
          <p:cNvPr id="4" name="Shape 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86" y="2990075"/>
            <a:ext cx="2383791" cy="119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078" y="2787774"/>
            <a:ext cx="1596497" cy="159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243D24-EC95-818A-6911-F74323A8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43" y="2600413"/>
            <a:ext cx="478492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8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Templates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TUDelft</a:t>
            </a:r>
            <a:r>
              <a:rPr lang="en-GB" dirty="0"/>
              <a:t> report templates:</a:t>
            </a:r>
          </a:p>
          <a:p>
            <a:pPr lvl="1"/>
            <a:r>
              <a:rPr lang="en-GB" dirty="0"/>
              <a:t>Google: “</a:t>
            </a:r>
            <a:r>
              <a:rPr lang="en-GB" dirty="0" err="1"/>
              <a:t>TUDelft</a:t>
            </a:r>
            <a:r>
              <a:rPr lang="en-GB" dirty="0"/>
              <a:t> latex template”</a:t>
            </a:r>
          </a:p>
          <a:p>
            <a:pPr lvl="1"/>
            <a:r>
              <a:rPr lang="en-GB" dirty="0"/>
              <a:t>EPO templates: received from coordinators or </a:t>
            </a:r>
            <a:r>
              <a:rPr lang="en-GB" dirty="0" err="1"/>
              <a:t>Brightspace</a:t>
            </a:r>
            <a:endParaRPr lang="en-GB" dirty="0"/>
          </a:p>
          <a:p>
            <a:r>
              <a:rPr lang="en-GB" dirty="0"/>
              <a:t>ETV templates</a:t>
            </a:r>
          </a:p>
          <a:p>
            <a:pPr lvl="1"/>
            <a:r>
              <a:rPr lang="en-GB" dirty="0"/>
              <a:t>In the “Shared” folder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88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Other uses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Presentations</a:t>
            </a:r>
          </a:p>
          <a:p>
            <a:r>
              <a:rPr lang="en-GB" dirty="0" err="1"/>
              <a:t>Labelprinting</a:t>
            </a:r>
            <a:endParaRPr lang="en-GB" dirty="0"/>
          </a:p>
          <a:p>
            <a:r>
              <a:rPr lang="en-GB" dirty="0"/>
              <a:t>Envelope printing</a:t>
            </a:r>
          </a:p>
          <a:p>
            <a:r>
              <a:rPr lang="en-GB" dirty="0"/>
              <a:t>Batch generation of documents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523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0429" y="-452586"/>
            <a:ext cx="8183141" cy="1728192"/>
          </a:xfrm>
        </p:spPr>
        <p:txBody>
          <a:bodyPr/>
          <a:lstStyle/>
          <a:p>
            <a:pPr algn="ctr"/>
            <a:r>
              <a:rPr lang="en-GB" sz="4400" dirty="0"/>
              <a:t>That’s it!</a:t>
            </a:r>
            <a:endParaRPr lang="nl-NL" sz="4400" dirty="0"/>
          </a:p>
        </p:txBody>
      </p:sp>
      <p:pic>
        <p:nvPicPr>
          <p:cNvPr id="2051" name="Picture 1" descr="QRCode voor Check-in - w2.1 Kick-off - BSc EE Mentorship">
            <a:extLst>
              <a:ext uri="{FF2B5EF4-FFF2-40B4-BE49-F238E27FC236}">
                <a16:creationId xmlns:a16="http://schemas.microsoft.com/office/drawing/2014/main" id="{70A30F61-310C-AFD3-2FEE-BDE23A76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9" y="1023578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ACD730-D143-5DDA-AAF2-4121AE188397}"/>
              </a:ext>
            </a:extLst>
          </p:cNvPr>
          <p:cNvSpPr txBox="1"/>
          <p:nvPr/>
        </p:nvSpPr>
        <p:spPr>
          <a:xfrm>
            <a:off x="3635896" y="22485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A90303"/>
                </a:solidFill>
              </a:rPr>
              <a:t>etv.tudelft.nl/workshop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894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1707654"/>
            <a:ext cx="8183141" cy="1008112"/>
          </a:xfrm>
        </p:spPr>
        <p:txBody>
          <a:bodyPr/>
          <a:lstStyle/>
          <a:p>
            <a:pPr algn="ctr"/>
            <a:r>
              <a:rPr lang="en-GB" sz="4800" dirty="0" err="1"/>
              <a:t>LaTeX</a:t>
            </a:r>
            <a:r>
              <a:rPr lang="en-GB" sz="4800" dirty="0"/>
              <a:t> itself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0392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does it work?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Mark-up language, so you need to compile </a:t>
            </a:r>
            <a:r>
              <a:rPr lang="en-GB" dirty="0" err="1"/>
              <a:t>CoDe</a:t>
            </a:r>
            <a:r>
              <a:rPr lang="en-GB" dirty="0"/>
              <a:t> to generate a pdf</a:t>
            </a:r>
          </a:p>
          <a:p>
            <a:r>
              <a:rPr lang="en-GB" dirty="0"/>
              <a:t>Compiler: </a:t>
            </a:r>
            <a:r>
              <a:rPr lang="en-GB" dirty="0" err="1"/>
              <a:t>eg</a:t>
            </a:r>
            <a:r>
              <a:rPr lang="en-GB" dirty="0"/>
              <a:t>. </a:t>
            </a:r>
            <a:r>
              <a:rPr lang="en-GB" dirty="0" err="1"/>
              <a:t>LuLaTex</a:t>
            </a:r>
            <a:r>
              <a:rPr lang="en-GB" dirty="0"/>
              <a:t>, </a:t>
            </a:r>
            <a:r>
              <a:rPr lang="en-GB" dirty="0" err="1"/>
              <a:t>XeTex</a:t>
            </a:r>
            <a:endParaRPr lang="en-GB" dirty="0"/>
          </a:p>
          <a:p>
            <a:r>
              <a:rPr lang="en-GB" dirty="0" err="1"/>
              <a:t>LaTeX</a:t>
            </a:r>
            <a:r>
              <a:rPr lang="en-GB" dirty="0"/>
              <a:t> editors: </a:t>
            </a:r>
          </a:p>
          <a:p>
            <a:pPr lvl="1"/>
            <a:r>
              <a:rPr lang="en-GB" dirty="0" err="1"/>
              <a:t>TexStudio</a:t>
            </a:r>
            <a:endParaRPr lang="en-GB" dirty="0"/>
          </a:p>
          <a:p>
            <a:pPr lvl="1"/>
            <a:r>
              <a:rPr lang="en-GB" dirty="0" err="1"/>
              <a:t>TexWorks</a:t>
            </a:r>
            <a:endParaRPr lang="en-GB" dirty="0"/>
          </a:p>
          <a:p>
            <a:pPr lvl="1"/>
            <a:r>
              <a:rPr lang="en-GB" b="1" dirty="0"/>
              <a:t>Overleaf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4486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TexStudio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3558"/>
            <a:ext cx="6840760" cy="41896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536426"/>
            <a:ext cx="766316" cy="4001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3" y="4536426"/>
            <a:ext cx="65731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TexWorks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959197"/>
            <a:ext cx="7607076" cy="41147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643" y="4532405"/>
            <a:ext cx="657317" cy="4001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" y="4559316"/>
            <a:ext cx="657317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look like? </a:t>
            </a:r>
            <a:r>
              <a:rPr lang="nl-NL" dirty="0" err="1"/>
              <a:t>Overleaf</a:t>
            </a:r>
            <a:r>
              <a:rPr lang="nl-NL" dirty="0"/>
              <a:t>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7732B970-4CFE-1E5E-B750-C5790F51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537617"/>
            <a:ext cx="657317" cy="524126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21DBF054-F03B-44E0-330A-E34E4F80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148" y="4482395"/>
            <a:ext cx="657317" cy="524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1EAA7-E4E4-BF5C-99E4-6EE26DFF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915566"/>
            <a:ext cx="7272808" cy="4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1424</Words>
  <Application>Microsoft Office PowerPoint</Application>
  <PresentationFormat>On-screen Show (16:9)</PresentationFormat>
  <Paragraphs>255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Adobe Devanagari</vt:lpstr>
      <vt:lpstr>Arial</vt:lpstr>
      <vt:lpstr>Calibri</vt:lpstr>
      <vt:lpstr>Courier New</vt:lpstr>
      <vt:lpstr>Office Theme</vt:lpstr>
      <vt:lpstr>Custom Design</vt:lpstr>
      <vt:lpstr>LaTeX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Elke Salzmann</dc:creator>
  <cp:lastModifiedBy>Wessel de Vries</cp:lastModifiedBy>
  <cp:revision>111</cp:revision>
  <dcterms:created xsi:type="dcterms:W3CDTF">2016-10-21T10:08:18Z</dcterms:created>
  <dcterms:modified xsi:type="dcterms:W3CDTF">2023-11-21T09:01:06Z</dcterms:modified>
</cp:coreProperties>
</file>